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handoutMasterIdLst>
    <p:handoutMasterId r:id="rId9"/>
  </p:handoutMasterIdLst>
  <p:sldIdLst>
    <p:sldId id="256" r:id="rId2"/>
    <p:sldId id="267" r:id="rId3"/>
    <p:sldId id="289" r:id="rId4"/>
    <p:sldId id="288" r:id="rId5"/>
    <p:sldId id="275" r:id="rId6"/>
    <p:sldId id="290"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90" autoAdjust="0"/>
    <p:restoredTop sz="94660"/>
  </p:normalViewPr>
  <p:slideViewPr>
    <p:cSldViewPr>
      <p:cViewPr varScale="1">
        <p:scale>
          <a:sx n="61" d="100"/>
          <a:sy n="61" d="100"/>
        </p:scale>
        <p:origin x="-1164" y="-84"/>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F2FB10A-690E-4507-95ED-2E86A924AC4A}" type="datetimeFigureOut">
              <a:rPr lang="fr-FR" smtClean="0"/>
              <a:pPr/>
              <a:t>08/07/2021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2A0246D-CA0E-4908-9E0C-EBCC641E8B6D}"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2"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r>
              <a:rPr lang="fr-FR" sz="1800" b="0" strike="noStrike" spc="-1">
                <a:solidFill>
                  <a:srgbClr val="000000"/>
                </a:solidFill>
                <a:latin typeface="Calibri"/>
              </a:rPr>
              <a:t>Cliquez pour déplacer la diapo</a:t>
            </a:r>
          </a:p>
        </p:txBody>
      </p:sp>
      <p:sp>
        <p:nvSpPr>
          <p:cNvPr id="83" name="PlaceHolder 2"/>
          <p:cNvSpPr>
            <a:spLocks noGrp="1"/>
          </p:cNvSpPr>
          <p:nvPr>
            <p:ph type="body"/>
          </p:nvPr>
        </p:nvSpPr>
        <p:spPr>
          <a:xfrm>
            <a:off x="756000" y="5078520"/>
            <a:ext cx="6047640" cy="4811040"/>
          </a:xfrm>
          <a:prstGeom prst="rect">
            <a:avLst/>
          </a:prstGeom>
        </p:spPr>
        <p:txBody>
          <a:bodyPr lIns="0" tIns="0" rIns="0" bIns="0">
            <a:noAutofit/>
          </a:bodyPr>
          <a:lstStyle/>
          <a:p>
            <a:r>
              <a:rPr lang="fr-FR" sz="2000" b="0" strike="noStrike" spc="-1">
                <a:latin typeface="Arial"/>
              </a:rPr>
              <a:t>Cliquez pour modifier le format des notes</a:t>
            </a:r>
          </a:p>
        </p:txBody>
      </p:sp>
      <p:sp>
        <p:nvSpPr>
          <p:cNvPr id="84" name="PlaceHolder 3"/>
          <p:cNvSpPr>
            <a:spLocks noGrp="1"/>
          </p:cNvSpPr>
          <p:nvPr>
            <p:ph type="hdr"/>
          </p:nvPr>
        </p:nvSpPr>
        <p:spPr>
          <a:xfrm>
            <a:off x="0" y="0"/>
            <a:ext cx="3280680" cy="534240"/>
          </a:xfrm>
          <a:prstGeom prst="rect">
            <a:avLst/>
          </a:prstGeom>
        </p:spPr>
        <p:txBody>
          <a:bodyPr lIns="0" tIns="0" rIns="0" bIns="0">
            <a:noAutofit/>
          </a:bodyPr>
          <a:lstStyle/>
          <a:p>
            <a:r>
              <a:rPr lang="fr-FR" sz="1400" b="0" strike="noStrike" spc="-1">
                <a:latin typeface="Times New Roman"/>
              </a:rPr>
              <a:t>&lt;en-tête&gt;</a:t>
            </a:r>
          </a:p>
        </p:txBody>
      </p:sp>
      <p:sp>
        <p:nvSpPr>
          <p:cNvPr id="85"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fr-FR" sz="1400" b="0" strike="noStrike" spc="-1">
                <a:latin typeface="Times New Roman"/>
              </a:rPr>
              <a:t>&lt;date/heure&gt;</a:t>
            </a:r>
          </a:p>
        </p:txBody>
      </p:sp>
      <p:sp>
        <p:nvSpPr>
          <p:cNvPr id="86" name="PlaceHolder 5"/>
          <p:cNvSpPr>
            <a:spLocks noGrp="1"/>
          </p:cNvSpPr>
          <p:nvPr>
            <p:ph type="ftr"/>
          </p:nvPr>
        </p:nvSpPr>
        <p:spPr>
          <a:xfrm>
            <a:off x="0" y="10157400"/>
            <a:ext cx="3280680" cy="534240"/>
          </a:xfrm>
          <a:prstGeom prst="rect">
            <a:avLst/>
          </a:prstGeom>
        </p:spPr>
        <p:txBody>
          <a:bodyPr lIns="0" tIns="0" rIns="0" bIns="0" anchor="b">
            <a:noAutofit/>
          </a:bodyPr>
          <a:lstStyle/>
          <a:p>
            <a:r>
              <a:rPr lang="fr-FR" sz="1400" b="0" strike="noStrike" spc="-1">
                <a:latin typeface="Times New Roman"/>
              </a:rPr>
              <a:t>&lt;pied de page&gt;</a:t>
            </a:r>
          </a:p>
        </p:txBody>
      </p:sp>
      <p:sp>
        <p:nvSpPr>
          <p:cNvPr id="87"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049D1367-AAF2-47F0-BAF5-857648C5B57A}" type="slidenum">
              <a:rPr lang="fr-FR" sz="1400" b="0" strike="noStrike" spc="-1">
                <a:latin typeface="Times New Roman"/>
              </a:rPr>
              <a:pPr algn="r"/>
              <a:t>‹N°›</a:t>
            </a:fld>
            <a:endParaRPr lang="fr-FR"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anchor="ctr">
            <a:noAutofit/>
          </a:bodyPr>
          <a:lstStyle/>
          <a:p>
            <a:pPr>
              <a:lnSpc>
                <a:spcPct val="90000"/>
              </a:lnSpc>
            </a:pPr>
            <a:r>
              <a:rPr lang="fr-FR" sz="4400" b="0" strike="noStrike" spc="-1">
                <a:solidFill>
                  <a:srgbClr val="000000"/>
                </a:solidFill>
                <a:latin typeface="Calibri Light"/>
              </a:rPr>
              <a:t>Modifiez le style du titre</a:t>
            </a:r>
            <a:endParaRPr lang="fr-FR" sz="4400" b="0" strike="noStrike" spc="-1">
              <a:solidFill>
                <a:srgbClr val="000000"/>
              </a:solidFill>
              <a:latin typeface="Calibri"/>
            </a:endParaRPr>
          </a:p>
        </p:txBody>
      </p:sp>
      <p:sp>
        <p:nvSpPr>
          <p:cNvPr id="6" name="PlaceHolder 2"/>
          <p:cNvSpPr>
            <a:spLocks noGrp="1"/>
          </p:cNvSpPr>
          <p:nvPr>
            <p:ph type="body"/>
          </p:nvPr>
        </p:nvSpPr>
        <p:spPr>
          <a:xfrm>
            <a:off x="838080" y="1825560"/>
            <a:ext cx="10515240" cy="4350960"/>
          </a:xfrm>
          <a:prstGeom prst="rect">
            <a:avLst/>
          </a:prstGeom>
        </p:spPr>
        <p:txBody>
          <a:bodyPr>
            <a:noAutofit/>
          </a:bodyPr>
          <a:lstStyle/>
          <a:p>
            <a:pPr marL="228600" indent="-228240">
              <a:lnSpc>
                <a:spcPct val="90000"/>
              </a:lnSpc>
              <a:spcBef>
                <a:spcPts val="1001"/>
              </a:spcBef>
              <a:buClr>
                <a:srgbClr val="000000"/>
              </a:buClr>
              <a:buFont typeface="Arial"/>
              <a:buChar char="•"/>
            </a:pPr>
            <a:r>
              <a:rPr lang="fr-FR" sz="2800" b="0" strike="noStrike" spc="-1">
                <a:solidFill>
                  <a:srgbClr val="000000"/>
                </a:solidFill>
                <a:latin typeface="Calibri"/>
              </a:rPr>
              <a:t>Cliquez pour modifier les styles du texte du masque</a:t>
            </a:r>
          </a:p>
          <a:p>
            <a:pPr marL="685800" lvl="1" indent="-228240">
              <a:lnSpc>
                <a:spcPct val="90000"/>
              </a:lnSpc>
              <a:spcBef>
                <a:spcPts val="499"/>
              </a:spcBef>
              <a:buClr>
                <a:srgbClr val="000000"/>
              </a:buClr>
              <a:buFont typeface="Arial"/>
              <a:buChar char="•"/>
            </a:pPr>
            <a:r>
              <a:rPr lang="fr-FR" sz="2400" b="0" strike="noStrike" spc="-1">
                <a:solidFill>
                  <a:srgbClr val="000000"/>
                </a:solidFill>
                <a:latin typeface="Calibri"/>
              </a:rPr>
              <a:t>Deuxième niveau</a:t>
            </a:r>
          </a:p>
          <a:p>
            <a:pPr marL="1143000" lvl="2" indent="-228240">
              <a:lnSpc>
                <a:spcPct val="90000"/>
              </a:lnSpc>
              <a:spcBef>
                <a:spcPts val="499"/>
              </a:spcBef>
              <a:buClr>
                <a:srgbClr val="000000"/>
              </a:buClr>
              <a:buFont typeface="Arial"/>
              <a:buChar char="•"/>
            </a:pPr>
            <a:r>
              <a:rPr lang="fr-FR" sz="2000" b="0" strike="noStrike" spc="-1">
                <a:solidFill>
                  <a:srgbClr val="000000"/>
                </a:solidFill>
                <a:latin typeface="Calibri"/>
              </a:rPr>
              <a:t>Troisième niveau</a:t>
            </a:r>
          </a:p>
          <a:p>
            <a:pPr marL="1600200" lvl="3" indent="-228240">
              <a:lnSpc>
                <a:spcPct val="90000"/>
              </a:lnSpc>
              <a:spcBef>
                <a:spcPts val="499"/>
              </a:spcBef>
              <a:buClr>
                <a:srgbClr val="000000"/>
              </a:buClr>
              <a:buFont typeface="Arial"/>
              <a:buChar char="•"/>
            </a:pPr>
            <a:r>
              <a:rPr lang="fr-FR" sz="1800" b="0" strike="noStrike" spc="-1">
                <a:solidFill>
                  <a:srgbClr val="000000"/>
                </a:solidFill>
                <a:latin typeface="Calibri"/>
              </a:rPr>
              <a:t>Quatrième niveau</a:t>
            </a:r>
          </a:p>
          <a:p>
            <a:pPr marL="2057400" lvl="4" indent="-228240">
              <a:lnSpc>
                <a:spcPct val="90000"/>
              </a:lnSpc>
              <a:spcBef>
                <a:spcPts val="499"/>
              </a:spcBef>
              <a:buClr>
                <a:srgbClr val="000000"/>
              </a:buClr>
              <a:buFont typeface="Arial"/>
              <a:buChar char="•"/>
            </a:pPr>
            <a:r>
              <a:rPr lang="fr-FR" sz="1800" b="0" strike="noStrike" spc="-1">
                <a:solidFill>
                  <a:srgbClr val="000000"/>
                </a:solidFill>
                <a:latin typeface="Calibri"/>
              </a:rPr>
              <a:t>Cinquième niveau</a:t>
            </a:r>
          </a:p>
        </p:txBody>
      </p:sp>
      <p:sp>
        <p:nvSpPr>
          <p:cNvPr id="2" name="PlaceHolder 3"/>
          <p:cNvSpPr>
            <a:spLocks noGrp="1"/>
          </p:cNvSpPr>
          <p:nvPr>
            <p:ph type="dt"/>
          </p:nvPr>
        </p:nvSpPr>
        <p:spPr>
          <a:xfrm>
            <a:off x="838080" y="6356520"/>
            <a:ext cx="2742840" cy="364680"/>
          </a:xfrm>
          <a:prstGeom prst="rect">
            <a:avLst/>
          </a:prstGeom>
        </p:spPr>
        <p:txBody>
          <a:bodyPr anchor="ctr">
            <a:noAutofit/>
          </a:bodyPr>
          <a:lstStyle/>
          <a:p>
            <a:pPr>
              <a:lnSpc>
                <a:spcPct val="100000"/>
              </a:lnSpc>
            </a:pPr>
            <a:fld id="{65206F97-4422-4973-A745-6F34B2F2F195}" type="datetime">
              <a:rPr lang="fr-FR" sz="1200" b="0" strike="noStrike" spc="-1">
                <a:solidFill>
                  <a:srgbClr val="8B8B8B"/>
                </a:solidFill>
                <a:latin typeface="Calibri"/>
              </a:rPr>
              <a:pPr>
                <a:lnSpc>
                  <a:spcPct val="100000"/>
                </a:lnSpc>
              </a:pPr>
              <a:t>08/07/2021</a:t>
            </a:fld>
            <a:endParaRPr lang="fr-FR" sz="1200" b="0" strike="noStrike" spc="-1">
              <a:latin typeface="Times New Roman"/>
            </a:endParaRPr>
          </a:p>
        </p:txBody>
      </p:sp>
      <p:sp>
        <p:nvSpPr>
          <p:cNvPr id="3" name="PlaceHolder 4"/>
          <p:cNvSpPr>
            <a:spLocks noGrp="1"/>
          </p:cNvSpPr>
          <p:nvPr>
            <p:ph type="ftr"/>
          </p:nvPr>
        </p:nvSpPr>
        <p:spPr>
          <a:xfrm>
            <a:off x="4038480" y="6356520"/>
            <a:ext cx="4114440" cy="364680"/>
          </a:xfrm>
          <a:prstGeom prst="rect">
            <a:avLst/>
          </a:prstGeom>
        </p:spPr>
        <p:txBody>
          <a:bodyPr anchor="ctr">
            <a:noAutofit/>
          </a:bodyPr>
          <a:lstStyle/>
          <a:p>
            <a:endParaRPr lang="fr-FR" sz="2400" b="0" strike="noStrike" spc="-1">
              <a:latin typeface="Times New Roman"/>
            </a:endParaRPr>
          </a:p>
        </p:txBody>
      </p:sp>
      <p:sp>
        <p:nvSpPr>
          <p:cNvPr id="4" name="PlaceHolder 5"/>
          <p:cNvSpPr>
            <a:spLocks noGrp="1"/>
          </p:cNvSpPr>
          <p:nvPr>
            <p:ph type="sldNum"/>
          </p:nvPr>
        </p:nvSpPr>
        <p:spPr>
          <a:xfrm>
            <a:off x="8610480" y="6356520"/>
            <a:ext cx="2742840" cy="364680"/>
          </a:xfrm>
          <a:prstGeom prst="rect">
            <a:avLst/>
          </a:prstGeom>
        </p:spPr>
        <p:txBody>
          <a:bodyPr anchor="ctr">
            <a:noAutofit/>
          </a:bodyPr>
          <a:lstStyle/>
          <a:p>
            <a:pPr algn="r">
              <a:lnSpc>
                <a:spcPct val="100000"/>
              </a:lnSpc>
            </a:pPr>
            <a:fld id="{A9D62349-FEC6-4710-B72F-432CB74866A7}" type="slidenum">
              <a:rPr lang="fr-FR" sz="1200" b="0" strike="noStrike" spc="-1">
                <a:solidFill>
                  <a:srgbClr val="8B8B8B"/>
                </a:solidFill>
                <a:latin typeface="Calibri"/>
              </a:rPr>
              <a:pPr algn="r">
                <a:lnSpc>
                  <a:spcPct val="100000"/>
                </a:lnSpc>
              </a:pPr>
              <a:t>‹N°›</a:t>
            </a:fld>
            <a:endParaRPr lang="fr-FR"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TextShape 2"/>
          <p:cNvSpPr txBox="1"/>
          <p:nvPr/>
        </p:nvSpPr>
        <p:spPr>
          <a:xfrm>
            <a:off x="263352" y="2204864"/>
            <a:ext cx="11521280" cy="4032448"/>
          </a:xfrm>
          <a:prstGeom prst="rect">
            <a:avLst/>
          </a:prstGeom>
          <a:noFill/>
          <a:ln w="0">
            <a:noFill/>
          </a:ln>
        </p:spPr>
        <p:txBody>
          <a:bodyPr>
            <a:normAutofit fontScale="85000" lnSpcReduction="20000"/>
          </a:bodyPr>
          <a:lstStyle/>
          <a:p>
            <a:pPr marL="228600" indent="-228240" algn="ctr">
              <a:lnSpc>
                <a:spcPct val="90000"/>
              </a:lnSpc>
              <a:spcBef>
                <a:spcPts val="1001"/>
              </a:spcBef>
              <a:tabLst>
                <a:tab pos="0" algn="l"/>
              </a:tabLst>
            </a:pPr>
            <a:endParaRPr lang="fr-FR" sz="2800" spc="-1" dirty="0" smtClean="0">
              <a:solidFill>
                <a:srgbClr val="000000"/>
              </a:solidFill>
            </a:endParaRPr>
          </a:p>
          <a:p>
            <a:pPr marL="228600" indent="-228240" algn="ctr">
              <a:lnSpc>
                <a:spcPct val="90000"/>
              </a:lnSpc>
              <a:spcBef>
                <a:spcPts val="1001"/>
              </a:spcBef>
              <a:tabLst>
                <a:tab pos="0" algn="l"/>
              </a:tabLst>
            </a:pPr>
            <a:r>
              <a:rPr lang="fr-FR" sz="2800" spc="-1" dirty="0" smtClean="0">
                <a:solidFill>
                  <a:srgbClr val="000000"/>
                </a:solidFill>
              </a:rPr>
              <a:t>Club des collectivités ESS en Nouvelle-Aquitaine</a:t>
            </a:r>
          </a:p>
          <a:p>
            <a:pPr marL="228600" indent="-228240" algn="ctr">
              <a:lnSpc>
                <a:spcPct val="90000"/>
              </a:lnSpc>
              <a:spcBef>
                <a:spcPts val="1001"/>
              </a:spcBef>
              <a:tabLst>
                <a:tab pos="0" algn="l"/>
              </a:tabLst>
            </a:pPr>
            <a:endParaRPr lang="fr-FR" sz="2800" spc="-1" dirty="0" smtClean="0">
              <a:solidFill>
                <a:srgbClr val="000000"/>
              </a:solidFill>
            </a:endParaRPr>
          </a:p>
          <a:p>
            <a:pPr marL="228600" indent="-228240" algn="ctr">
              <a:lnSpc>
                <a:spcPct val="90000"/>
              </a:lnSpc>
              <a:spcBef>
                <a:spcPts val="1001"/>
              </a:spcBef>
              <a:tabLst>
                <a:tab pos="0" algn="l"/>
              </a:tabLst>
            </a:pPr>
            <a:r>
              <a:rPr lang="fr-FR" sz="2800" spc="-1" dirty="0" smtClean="0">
                <a:solidFill>
                  <a:srgbClr val="000000"/>
                </a:solidFill>
              </a:rPr>
              <a:t>Développer les coopérations territoriales</a:t>
            </a:r>
          </a:p>
          <a:p>
            <a:pPr marL="228600" indent="-228240" algn="ctr">
              <a:lnSpc>
                <a:spcPct val="90000"/>
              </a:lnSpc>
              <a:spcBef>
                <a:spcPts val="1001"/>
              </a:spcBef>
              <a:tabLst>
                <a:tab pos="0" algn="l"/>
              </a:tabLst>
            </a:pPr>
            <a:endParaRPr lang="fr-FR" sz="2800" spc="-1" dirty="0" smtClean="0">
              <a:solidFill>
                <a:srgbClr val="000000"/>
              </a:solidFill>
            </a:endParaRPr>
          </a:p>
          <a:p>
            <a:pPr marL="228600" indent="-228240" algn="ctr">
              <a:lnSpc>
                <a:spcPct val="90000"/>
              </a:lnSpc>
              <a:spcBef>
                <a:spcPts val="1001"/>
              </a:spcBef>
              <a:tabLst>
                <a:tab pos="0" algn="l"/>
              </a:tabLst>
            </a:pPr>
            <a:r>
              <a:rPr lang="fr-FR" sz="2800" spc="-1" dirty="0" smtClean="0">
                <a:solidFill>
                  <a:srgbClr val="000000"/>
                </a:solidFill>
              </a:rPr>
              <a:t>8 juillet 2021</a:t>
            </a:r>
            <a:endParaRPr lang="fr-FR" sz="2800" spc="-1" dirty="0" smtClean="0">
              <a:solidFill>
                <a:srgbClr val="000000"/>
              </a:solidFill>
            </a:endParaRPr>
          </a:p>
          <a:p>
            <a:pPr marL="228600" indent="-228240" algn="ctr">
              <a:lnSpc>
                <a:spcPct val="90000"/>
              </a:lnSpc>
              <a:spcBef>
                <a:spcPts val="1001"/>
              </a:spcBef>
              <a:tabLst>
                <a:tab pos="0" algn="l"/>
              </a:tabLst>
            </a:pPr>
            <a:endParaRPr lang="fr-FR" sz="2800" spc="-1" dirty="0" smtClean="0">
              <a:solidFill>
                <a:srgbClr val="000000"/>
              </a:solidFill>
            </a:endParaRPr>
          </a:p>
          <a:p>
            <a:pPr marL="228600" indent="-228240" algn="ctr">
              <a:lnSpc>
                <a:spcPct val="90000"/>
              </a:lnSpc>
              <a:spcBef>
                <a:spcPts val="1001"/>
              </a:spcBef>
              <a:tabLst>
                <a:tab pos="0" algn="l"/>
              </a:tabLst>
            </a:pPr>
            <a:endParaRPr lang="fr-FR" sz="2800" spc="-1" dirty="0" smtClean="0">
              <a:solidFill>
                <a:srgbClr val="000000"/>
              </a:solidFill>
            </a:endParaRPr>
          </a:p>
          <a:p>
            <a:pPr marL="228600" indent="-228240" algn="ctr">
              <a:lnSpc>
                <a:spcPct val="90000"/>
              </a:lnSpc>
              <a:spcBef>
                <a:spcPts val="1001"/>
              </a:spcBef>
              <a:tabLst>
                <a:tab pos="0" algn="l"/>
              </a:tabLst>
            </a:pPr>
            <a:r>
              <a:rPr lang="fr-FR" sz="2800" dirty="0" smtClean="0"/>
              <a:t>Panorama </a:t>
            </a:r>
            <a:r>
              <a:rPr lang="fr-FR" sz="2800" dirty="0" smtClean="0"/>
              <a:t>des dispositifs actuels encourageant la coopération territoriale et des méthodes pour </a:t>
            </a:r>
            <a:r>
              <a:rPr lang="fr-FR" sz="2800" dirty="0" smtClean="0"/>
              <a:t>l'initier</a:t>
            </a:r>
          </a:p>
        </p:txBody>
      </p:sp>
      <p:sp>
        <p:nvSpPr>
          <p:cNvPr id="22530" name="AutoShape 2" descr="https://webmail.rtes.fr/service/home/~/?auth=co&amp;id=692606&amp;part=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22531" name="Picture 3"/>
          <p:cNvPicPr>
            <a:picLocks noChangeAspect="1" noChangeArrowheads="1"/>
          </p:cNvPicPr>
          <p:nvPr/>
        </p:nvPicPr>
        <p:blipFill>
          <a:blip r:embed="rId2" cstate="print"/>
          <a:srcRect/>
          <a:stretch>
            <a:fillRect/>
          </a:stretch>
        </p:blipFill>
        <p:spPr bwMode="auto">
          <a:xfrm>
            <a:off x="1559496" y="248364"/>
            <a:ext cx="8496944" cy="2108998"/>
          </a:xfrm>
          <a:prstGeom prst="rect">
            <a:avLst/>
          </a:prstGeom>
          <a:noFill/>
          <a:ln w="9525">
            <a:noFill/>
            <a:miter lim="800000"/>
            <a:headEnd/>
            <a:tailEnd/>
          </a:ln>
        </p:spPr>
      </p:pic>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1"/>
          <p:cNvSpPr/>
          <p:nvPr/>
        </p:nvSpPr>
        <p:spPr>
          <a:xfrm>
            <a:off x="263520" y="1825560"/>
            <a:ext cx="11737136" cy="4615194"/>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nSpc>
                <a:spcPct val="100000"/>
              </a:lnSpc>
            </a:pPr>
            <a:endParaRPr lang="fr-FR" sz="1800" b="0" strike="noStrike" spc="-1" dirty="0" smtClean="0">
              <a:latin typeface="Arial"/>
            </a:endParaRPr>
          </a:p>
          <a:p>
            <a:r>
              <a:rPr lang="fr-FR" sz="2800" b="1" dirty="0" smtClean="0">
                <a:solidFill>
                  <a:srgbClr val="FFC000"/>
                </a:solidFill>
                <a:latin typeface="Calibri" pitchFamily="34" charset="0"/>
                <a:cs typeface="Calibri" pitchFamily="34" charset="0"/>
              </a:rPr>
              <a:t>Développer </a:t>
            </a:r>
            <a:r>
              <a:rPr lang="fr-FR" sz="2800" b="1" dirty="0" smtClean="0">
                <a:solidFill>
                  <a:srgbClr val="FFC000"/>
                </a:solidFill>
                <a:latin typeface="Calibri" pitchFamily="34" charset="0"/>
                <a:cs typeface="Calibri" pitchFamily="34" charset="0"/>
              </a:rPr>
              <a:t>les coopérations territoriales</a:t>
            </a:r>
            <a:r>
              <a:rPr lang="fr-FR" dirty="0" smtClean="0"/>
              <a:t>, 3 entrées possibles pour les collectivités:</a:t>
            </a:r>
          </a:p>
          <a:p>
            <a:endParaRPr lang="fr-FR" dirty="0" smtClean="0"/>
          </a:p>
          <a:p>
            <a:endParaRPr lang="fr-FR" dirty="0" smtClean="0"/>
          </a:p>
          <a:p>
            <a:endParaRPr lang="fr-FR" dirty="0" smtClean="0"/>
          </a:p>
          <a:p>
            <a:pPr>
              <a:buFont typeface="Wingdings" pitchFamily="2" charset="2"/>
              <a:buChar char="Ø"/>
            </a:pPr>
            <a:r>
              <a:rPr lang="fr-FR" dirty="0" smtClean="0"/>
              <a:t>  </a:t>
            </a:r>
            <a:r>
              <a:rPr lang="fr-FR" sz="2800" dirty="0" smtClean="0"/>
              <a:t>Favoriser la coopération entre acteurs sur un territoire</a:t>
            </a:r>
          </a:p>
          <a:p>
            <a:pPr>
              <a:buFont typeface="Wingdings" pitchFamily="2" charset="2"/>
              <a:buChar char="Ø"/>
            </a:pPr>
            <a:endParaRPr lang="fr-FR" sz="2800" dirty="0" smtClean="0"/>
          </a:p>
          <a:p>
            <a:pPr>
              <a:buFont typeface="Wingdings" pitchFamily="2" charset="2"/>
              <a:buChar char="Ø"/>
            </a:pPr>
            <a:r>
              <a:rPr lang="fr-FR" sz="2800" dirty="0" smtClean="0"/>
              <a:t>Favoriser la coopération entre acteurs et collectivités</a:t>
            </a:r>
          </a:p>
          <a:p>
            <a:pPr>
              <a:buFont typeface="Wingdings" pitchFamily="2" charset="2"/>
              <a:buChar char="Ø"/>
            </a:pPr>
            <a:endParaRPr lang="fr-FR" sz="2800" dirty="0" smtClean="0"/>
          </a:p>
          <a:p>
            <a:pPr>
              <a:buFont typeface="Wingdings" pitchFamily="2" charset="2"/>
              <a:buChar char="Ø"/>
            </a:pPr>
            <a:r>
              <a:rPr lang="fr-FR" sz="2800" dirty="0" smtClean="0"/>
              <a:t>Favoriser la coopération entre collectivités</a:t>
            </a:r>
          </a:p>
          <a:p>
            <a:pPr>
              <a:lnSpc>
                <a:spcPct val="100000"/>
              </a:lnSpc>
            </a:pPr>
            <a:endParaRPr lang="fr-FR" sz="1800" b="0" strike="noStrike" spc="-1" dirty="0">
              <a:latin typeface="Arial"/>
            </a:endParaRPr>
          </a:p>
          <a:p>
            <a:pPr>
              <a:lnSpc>
                <a:spcPct val="100000"/>
              </a:lnSpc>
            </a:pPr>
            <a:endParaRPr lang="fr-FR" sz="1800" b="0" strike="noStrike" spc="-1" dirty="0">
              <a:latin typeface="Arial"/>
            </a:endParaRPr>
          </a:p>
          <a:p>
            <a:pPr>
              <a:lnSpc>
                <a:spcPct val="100000"/>
              </a:lnSpc>
            </a:pPr>
            <a:endParaRPr lang="fr-FR" sz="1800" b="0" strike="noStrike" spc="-1" dirty="0">
              <a:latin typeface="Arial"/>
            </a:endParaRPr>
          </a:p>
        </p:txBody>
      </p:sp>
      <p:sp>
        <p:nvSpPr>
          <p:cNvPr id="128" name="TextShape 2"/>
          <p:cNvSpPr txBox="1"/>
          <p:nvPr/>
        </p:nvSpPr>
        <p:spPr>
          <a:xfrm>
            <a:off x="0" y="-83880"/>
            <a:ext cx="12192000" cy="1325160"/>
          </a:xfrm>
          <a:prstGeom prst="rect">
            <a:avLst/>
          </a:prstGeom>
          <a:noFill/>
          <a:ln w="0">
            <a:noFill/>
          </a:ln>
        </p:spPr>
        <p:txBody>
          <a:bodyPr anchor="ctr">
            <a:normAutofit/>
          </a:bodyPr>
          <a:lstStyle/>
          <a:p>
            <a:pPr algn="ctr">
              <a:lnSpc>
                <a:spcPct val="90000"/>
              </a:lnSpc>
            </a:pPr>
            <a:r>
              <a:rPr lang="fr-FR" sz="3600" b="1" dirty="0" smtClean="0"/>
              <a:t>La coopération, un facteur de développement du territoire</a:t>
            </a:r>
            <a:endParaRPr lang="fr-FR" sz="3600" b="0" strike="noStrike" spc="-1" dirty="0">
              <a:solidFill>
                <a:srgbClr val="000000"/>
              </a:solidFill>
              <a:latin typeface="Calibri"/>
            </a:endParaRPr>
          </a:p>
        </p:txBody>
      </p:sp>
      <p:sp>
        <p:nvSpPr>
          <p:cNvPr id="129" name="CustomShape 3"/>
          <p:cNvSpPr/>
          <p:nvPr/>
        </p:nvSpPr>
        <p:spPr>
          <a:xfrm>
            <a:off x="2575440" y="980640"/>
            <a:ext cx="9616320" cy="302040"/>
          </a:xfrm>
          <a:prstGeom prst="rect">
            <a:avLst/>
          </a:prstGeom>
          <a:solidFill>
            <a:srgbClr val="FFC000"/>
          </a:solidFill>
          <a:ln>
            <a:solidFill>
              <a:schemeClr val="bg1"/>
            </a:solidFill>
          </a:ln>
        </p:spPr>
        <p:style>
          <a:lnRef idx="2">
            <a:schemeClr val="accent4">
              <a:shade val="50000"/>
            </a:schemeClr>
          </a:lnRef>
          <a:fillRef idx="1">
            <a:schemeClr val="accent4"/>
          </a:fillRef>
          <a:effectRef idx="0">
            <a:schemeClr val="accent4"/>
          </a:effectRef>
          <a:fontRef idx="minor"/>
        </p:style>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1"/>
          <p:cNvSpPr/>
          <p:nvPr/>
        </p:nvSpPr>
        <p:spPr>
          <a:xfrm>
            <a:off x="0" y="1484784"/>
            <a:ext cx="12000656" cy="6092522"/>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nSpc>
                <a:spcPct val="100000"/>
              </a:lnSpc>
            </a:pPr>
            <a:endParaRPr lang="fr-FR" sz="2800" dirty="0" smtClean="0"/>
          </a:p>
          <a:p>
            <a:pPr>
              <a:buFont typeface="Wingdings" pitchFamily="2" charset="2"/>
              <a:buChar char="Ø"/>
            </a:pPr>
            <a:r>
              <a:rPr lang="fr-FR" sz="2800" dirty="0" smtClean="0"/>
              <a:t> Les réseaux territoriaux d’ESS et clubs d’entreprises / </a:t>
            </a:r>
            <a:r>
              <a:rPr lang="fr-FR" sz="2800" dirty="0" smtClean="0"/>
              <a:t>Clusters</a:t>
            </a:r>
            <a:endParaRPr lang="fr-FR" sz="2800" dirty="0" smtClean="0"/>
          </a:p>
          <a:p>
            <a:pPr lvl="3">
              <a:buFont typeface="Wingdings" pitchFamily="2" charset="2"/>
              <a:buChar char="Ø"/>
            </a:pPr>
            <a:endParaRPr lang="fr-FR" sz="2800" dirty="0" smtClean="0"/>
          </a:p>
          <a:p>
            <a:pPr>
              <a:buFont typeface="Wingdings" pitchFamily="2" charset="2"/>
              <a:buChar char="Ø"/>
            </a:pPr>
            <a:r>
              <a:rPr lang="fr-FR" sz="2800" dirty="0" smtClean="0"/>
              <a:t> Les Groupements d’Employeurs: des outils de mutualisation au service de </a:t>
            </a:r>
            <a:r>
              <a:rPr lang="fr-FR" sz="2800" dirty="0" smtClean="0"/>
              <a:t>l’emploi</a:t>
            </a:r>
          </a:p>
          <a:p>
            <a:pPr>
              <a:buFont typeface="Wingdings" pitchFamily="2" charset="2"/>
              <a:buChar char="Ø"/>
            </a:pPr>
            <a:endParaRPr lang="fr-FR" sz="2800" dirty="0" smtClean="0"/>
          </a:p>
          <a:p>
            <a:pPr>
              <a:buFont typeface="Wingdings" pitchFamily="2" charset="2"/>
              <a:buChar char="Ø"/>
            </a:pPr>
            <a:r>
              <a:rPr lang="fr-FR" sz="2800" dirty="0" smtClean="0"/>
              <a:t>Les GAEC, les CUMA</a:t>
            </a:r>
            <a:endParaRPr lang="fr-FR" sz="2800" dirty="0" smtClean="0"/>
          </a:p>
          <a:p>
            <a:pPr lvl="3">
              <a:buFont typeface="Wingdings" pitchFamily="2" charset="2"/>
              <a:buChar char="Ø"/>
            </a:pPr>
            <a:endParaRPr lang="fr-FR" sz="2800" dirty="0" smtClean="0"/>
          </a:p>
          <a:p>
            <a:pPr>
              <a:buFont typeface="Wingdings" pitchFamily="2" charset="2"/>
              <a:buChar char="Ø"/>
            </a:pPr>
            <a:r>
              <a:rPr lang="fr-FR" sz="2800" dirty="0" smtClean="0"/>
              <a:t>Les Coopératives d’Activité et </a:t>
            </a:r>
            <a:r>
              <a:rPr lang="fr-FR" sz="2800" dirty="0" smtClean="0"/>
              <a:t>d’Emploi: pour lancer son activité sans être isolé</a:t>
            </a:r>
          </a:p>
          <a:p>
            <a:pPr>
              <a:buFont typeface="Wingdings" pitchFamily="2" charset="2"/>
              <a:buChar char="Ø"/>
            </a:pPr>
            <a:endParaRPr lang="fr-FR" sz="2800" dirty="0" smtClean="0"/>
          </a:p>
          <a:p>
            <a:pPr>
              <a:buFont typeface="Wingdings" pitchFamily="2" charset="2"/>
              <a:buChar char="Ø"/>
            </a:pPr>
            <a:r>
              <a:rPr lang="fr-FR" sz="2800" dirty="0" smtClean="0"/>
              <a:t> Les lieux mutualisés / les tiers-lieux</a:t>
            </a:r>
          </a:p>
          <a:p>
            <a:pPr>
              <a:lnSpc>
                <a:spcPct val="100000"/>
              </a:lnSpc>
            </a:pPr>
            <a:endParaRPr lang="fr-FR" sz="1800" b="0" strike="noStrike" spc="-1" dirty="0">
              <a:latin typeface="Arial"/>
            </a:endParaRPr>
          </a:p>
          <a:p>
            <a:pPr>
              <a:lnSpc>
                <a:spcPct val="100000"/>
              </a:lnSpc>
            </a:pPr>
            <a:endParaRPr lang="fr-FR" sz="1800" b="0" strike="noStrike" spc="-1" dirty="0">
              <a:latin typeface="Arial"/>
            </a:endParaRPr>
          </a:p>
          <a:p>
            <a:pPr>
              <a:lnSpc>
                <a:spcPct val="100000"/>
              </a:lnSpc>
            </a:pPr>
            <a:endParaRPr lang="fr-FR" sz="1800" b="0" strike="noStrike" spc="-1" dirty="0">
              <a:latin typeface="Arial"/>
            </a:endParaRPr>
          </a:p>
        </p:txBody>
      </p:sp>
      <p:sp>
        <p:nvSpPr>
          <p:cNvPr id="128" name="TextShape 2"/>
          <p:cNvSpPr txBox="1"/>
          <p:nvPr/>
        </p:nvSpPr>
        <p:spPr>
          <a:xfrm>
            <a:off x="0" y="0"/>
            <a:ext cx="12192000" cy="1568664"/>
          </a:xfrm>
          <a:prstGeom prst="rect">
            <a:avLst/>
          </a:prstGeom>
          <a:noFill/>
          <a:ln w="0">
            <a:noFill/>
          </a:ln>
        </p:spPr>
        <p:txBody>
          <a:bodyPr anchor="ctr">
            <a:normAutofit lnSpcReduction="10000"/>
          </a:bodyPr>
          <a:lstStyle/>
          <a:p>
            <a:pPr algn="ctr">
              <a:lnSpc>
                <a:spcPct val="90000"/>
              </a:lnSpc>
            </a:pPr>
            <a:r>
              <a:rPr lang="fr-FR" sz="3600" b="1" dirty="0" smtClean="0"/>
              <a:t>Quelques exemples de coopération entre acteurs sur un territoire</a:t>
            </a:r>
            <a:br>
              <a:rPr lang="fr-FR" sz="3600" b="1" dirty="0" smtClean="0"/>
            </a:br>
            <a:endParaRPr lang="fr-FR" sz="3600" b="0" strike="noStrike" spc="-1" dirty="0">
              <a:solidFill>
                <a:srgbClr val="000000"/>
              </a:solidFill>
              <a:latin typeface="Calibri"/>
            </a:endParaRPr>
          </a:p>
        </p:txBody>
      </p:sp>
      <p:sp>
        <p:nvSpPr>
          <p:cNvPr id="129" name="CustomShape 3"/>
          <p:cNvSpPr/>
          <p:nvPr/>
        </p:nvSpPr>
        <p:spPr>
          <a:xfrm>
            <a:off x="2575440" y="980640"/>
            <a:ext cx="9616320" cy="302040"/>
          </a:xfrm>
          <a:prstGeom prst="rect">
            <a:avLst/>
          </a:prstGeom>
          <a:solidFill>
            <a:srgbClr val="FFC000"/>
          </a:solidFill>
          <a:ln>
            <a:solidFill>
              <a:schemeClr val="bg1"/>
            </a:solidFill>
          </a:ln>
        </p:spPr>
        <p:style>
          <a:lnRef idx="2">
            <a:schemeClr val="accent4">
              <a:shade val="50000"/>
            </a:schemeClr>
          </a:lnRef>
          <a:fillRef idx="1">
            <a:schemeClr val="accent4"/>
          </a:fillRef>
          <a:effectRef idx="0">
            <a:schemeClr val="accent4"/>
          </a:effectRef>
          <a:fontRef idx="minor"/>
        </p:style>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1"/>
          <p:cNvSpPr/>
          <p:nvPr/>
        </p:nvSpPr>
        <p:spPr>
          <a:xfrm>
            <a:off x="263520" y="1825560"/>
            <a:ext cx="11521112" cy="5877078"/>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nSpc>
                <a:spcPct val="100000"/>
              </a:lnSpc>
              <a:buFont typeface="Wingdings" pitchFamily="2" charset="2"/>
              <a:buChar char="Ø"/>
            </a:pPr>
            <a:r>
              <a:rPr lang="fr-FR" sz="2800" dirty="0" smtClean="0">
                <a:latin typeface="Calibri" pitchFamily="34" charset="0"/>
                <a:cs typeface="Calibri" pitchFamily="34" charset="0"/>
              </a:rPr>
              <a:t> Les Sociétés Coopératives d’Intérêt Collectif (SCIC): </a:t>
            </a:r>
            <a:r>
              <a:rPr lang="fr-FR" sz="2400" spc="-1" dirty="0" smtClean="0">
                <a:solidFill>
                  <a:srgbClr val="000000"/>
                </a:solidFill>
                <a:latin typeface="Calibri" pitchFamily="34" charset="0"/>
                <a:cs typeface="Calibri" pitchFamily="34" charset="0"/>
              </a:rPr>
              <a:t>une </a:t>
            </a:r>
            <a:r>
              <a:rPr lang="fr-FR" sz="2400" spc="-1" dirty="0" smtClean="0">
                <a:solidFill>
                  <a:srgbClr val="000000"/>
                </a:solidFill>
                <a:latin typeface="Calibri" pitchFamily="34" charset="0"/>
                <a:cs typeface="Calibri" pitchFamily="34" charset="0"/>
              </a:rPr>
              <a:t>entreprise  ayant  une vocation  de production </a:t>
            </a:r>
            <a:r>
              <a:rPr lang="fr-FR" sz="2400" spc="-1" dirty="0" smtClean="0">
                <a:solidFill>
                  <a:srgbClr val="000000"/>
                </a:solidFill>
                <a:latin typeface="Calibri" pitchFamily="34" charset="0"/>
                <a:cs typeface="Calibri" pitchFamily="34" charset="0"/>
              </a:rPr>
              <a:t>économique,  </a:t>
            </a:r>
            <a:r>
              <a:rPr lang="fr-FR" sz="2400" spc="-1" dirty="0" smtClean="0">
                <a:solidFill>
                  <a:srgbClr val="000000"/>
                </a:solidFill>
                <a:latin typeface="Calibri" pitchFamily="34" charset="0"/>
                <a:cs typeface="Calibri" pitchFamily="34" charset="0"/>
              </a:rPr>
              <a:t>d’intérêt collectif et d’utilité </a:t>
            </a:r>
            <a:r>
              <a:rPr lang="fr-FR" sz="2400" spc="-1" dirty="0" smtClean="0">
                <a:solidFill>
                  <a:srgbClr val="000000"/>
                </a:solidFill>
                <a:latin typeface="Calibri" pitchFamily="34" charset="0"/>
                <a:cs typeface="Calibri" pitchFamily="34" charset="0"/>
              </a:rPr>
              <a:t>sociale</a:t>
            </a:r>
            <a:r>
              <a:rPr lang="fr-FR" sz="2400" spc="-1" dirty="0" smtClean="0">
                <a:latin typeface="Calibri" pitchFamily="34" charset="0"/>
                <a:cs typeface="Calibri" pitchFamily="34" charset="0"/>
              </a:rPr>
              <a:t>; </a:t>
            </a:r>
            <a:r>
              <a:rPr lang="fr-FR" sz="2400" spc="-1" dirty="0" smtClean="0">
                <a:solidFill>
                  <a:srgbClr val="000000"/>
                </a:solidFill>
                <a:latin typeface="Calibri" pitchFamily="34" charset="0"/>
                <a:cs typeface="Calibri" pitchFamily="34" charset="0"/>
              </a:rPr>
              <a:t>Basée </a:t>
            </a:r>
            <a:r>
              <a:rPr lang="fr-FR" sz="2400" spc="-1" dirty="0" smtClean="0">
                <a:solidFill>
                  <a:srgbClr val="000000"/>
                </a:solidFill>
                <a:latin typeface="Calibri" pitchFamily="34" charset="0"/>
                <a:cs typeface="Calibri" pitchFamily="34" charset="0"/>
              </a:rPr>
              <a:t>sur le </a:t>
            </a:r>
            <a:r>
              <a:rPr lang="fr-FR" sz="2400" spc="-1" dirty="0" err="1" smtClean="0">
                <a:solidFill>
                  <a:srgbClr val="000000"/>
                </a:solidFill>
                <a:latin typeface="Calibri" pitchFamily="34" charset="0"/>
                <a:cs typeface="Calibri" pitchFamily="34" charset="0"/>
              </a:rPr>
              <a:t>multisociétariat</a:t>
            </a:r>
            <a:r>
              <a:rPr lang="fr-FR" sz="2400" spc="-1" dirty="0" smtClean="0">
                <a:solidFill>
                  <a:srgbClr val="000000"/>
                </a:solidFill>
                <a:latin typeface="Calibri" pitchFamily="34" charset="0"/>
                <a:cs typeface="Calibri" pitchFamily="34" charset="0"/>
              </a:rPr>
              <a:t> (y compris collectivité)</a:t>
            </a:r>
            <a:endParaRPr lang="fr-FR" sz="2400" spc="-1" dirty="0" smtClean="0">
              <a:latin typeface="Calibri" pitchFamily="34" charset="0"/>
              <a:cs typeface="Calibri" pitchFamily="34" charset="0"/>
            </a:endParaRPr>
          </a:p>
          <a:p>
            <a:pPr>
              <a:buFont typeface="Wingdings" pitchFamily="2" charset="2"/>
              <a:buChar char="Ø"/>
            </a:pPr>
            <a:endParaRPr lang="fr-FR" sz="2800" dirty="0" smtClean="0">
              <a:latin typeface="Calibri" pitchFamily="34" charset="0"/>
              <a:cs typeface="Calibri" pitchFamily="34" charset="0"/>
            </a:endParaRPr>
          </a:p>
          <a:p>
            <a:pPr>
              <a:buFont typeface="Wingdings" pitchFamily="2" charset="2"/>
              <a:buChar char="Ø"/>
            </a:pPr>
            <a:r>
              <a:rPr lang="fr-FR" sz="2800" dirty="0" smtClean="0">
                <a:latin typeface="Calibri" pitchFamily="34" charset="0"/>
                <a:cs typeface="Calibri" pitchFamily="34" charset="0"/>
              </a:rPr>
              <a:t> Les Pôles Territoriaux de Coopération Economique (PTCE), </a:t>
            </a:r>
            <a:r>
              <a:rPr lang="fr-FR" sz="2400" dirty="0" smtClean="0">
                <a:latin typeface="Calibri" pitchFamily="34" charset="0"/>
                <a:cs typeface="Calibri" pitchFamily="34" charset="0"/>
              </a:rPr>
              <a:t>définis </a:t>
            </a:r>
            <a:r>
              <a:rPr lang="fr-FR" sz="2400" dirty="0" smtClean="0">
                <a:latin typeface="Calibri" pitchFamily="34" charset="0"/>
                <a:cs typeface="Calibri" pitchFamily="34" charset="0"/>
              </a:rPr>
              <a:t>dans la loi de 2014</a:t>
            </a:r>
            <a:r>
              <a:rPr lang="fr-FR" sz="2400" dirty="0" smtClean="0">
                <a:latin typeface="Calibri" pitchFamily="34" charset="0"/>
                <a:cs typeface="Calibri" pitchFamily="34" charset="0"/>
              </a:rPr>
              <a:t>, </a:t>
            </a:r>
            <a:r>
              <a:rPr lang="fr-FR" sz="2400" dirty="0" smtClean="0">
                <a:latin typeface="Calibri" pitchFamily="34" charset="0"/>
                <a:cs typeface="Calibri" pitchFamily="34" charset="0"/>
              </a:rPr>
              <a:t>issus d’une démarche d’action-recherche animée par un collectif (Labo de l’ESS, </a:t>
            </a:r>
            <a:r>
              <a:rPr lang="fr-FR" sz="2400" dirty="0" err="1" smtClean="0">
                <a:latin typeface="Calibri" pitchFamily="34" charset="0"/>
                <a:cs typeface="Calibri" pitchFamily="34" charset="0"/>
              </a:rPr>
              <a:t>Coorace</a:t>
            </a:r>
            <a:r>
              <a:rPr lang="fr-FR" sz="2400" dirty="0" smtClean="0">
                <a:latin typeface="Calibri" pitchFamily="34" charset="0"/>
                <a:cs typeface="Calibri" pitchFamily="34" charset="0"/>
              </a:rPr>
              <a:t>, MES, </a:t>
            </a:r>
            <a:r>
              <a:rPr lang="fr-FR" sz="2400" dirty="0" smtClean="0">
                <a:latin typeface="Calibri" pitchFamily="34" charset="0"/>
                <a:cs typeface="Calibri" pitchFamily="34" charset="0"/>
              </a:rPr>
              <a:t>les CRESS et </a:t>
            </a:r>
            <a:r>
              <a:rPr lang="fr-FR" sz="2400" dirty="0" smtClean="0">
                <a:latin typeface="Calibri" pitchFamily="34" charset="0"/>
                <a:cs typeface="Calibri" pitchFamily="34" charset="0"/>
              </a:rPr>
              <a:t>RTES) dès </a:t>
            </a:r>
            <a:r>
              <a:rPr lang="fr-FR" sz="2400" dirty="0" smtClean="0">
                <a:latin typeface="Calibri" pitchFamily="34" charset="0"/>
                <a:cs typeface="Calibri" pitchFamily="34" charset="0"/>
              </a:rPr>
              <a:t>2009</a:t>
            </a:r>
            <a:r>
              <a:rPr lang="fr-FR" sz="2400" i="1" dirty="0" smtClean="0">
                <a:latin typeface="Calibri" pitchFamily="34" charset="0"/>
                <a:cs typeface="Calibri" pitchFamily="34" charset="0"/>
              </a:rPr>
              <a:t>: « regroupement, </a:t>
            </a:r>
            <a:r>
              <a:rPr lang="fr-FR" sz="2400" i="1" dirty="0" smtClean="0">
                <a:latin typeface="Calibri" pitchFamily="34" charset="0"/>
                <a:cs typeface="Calibri" pitchFamily="34" charset="0"/>
              </a:rPr>
              <a:t>sur un territoire donné, </a:t>
            </a:r>
            <a:r>
              <a:rPr lang="fr-FR" sz="2400" i="1" dirty="0" smtClean="0">
                <a:latin typeface="Calibri" pitchFamily="34" charset="0"/>
                <a:cs typeface="Calibri" pitchFamily="34" charset="0"/>
              </a:rPr>
              <a:t>..d’entreprises de l’ESS associées à </a:t>
            </a:r>
            <a:r>
              <a:rPr lang="fr-FR" sz="2400" i="1" dirty="0" smtClean="0">
                <a:latin typeface="Calibri" pitchFamily="34" charset="0"/>
                <a:cs typeface="Calibri" pitchFamily="34" charset="0"/>
              </a:rPr>
              <a:t>des PME socialement responsables, des collectivités locales, des centres de recherche et organismes de formation, qui met en œuvre une stratégie commune et continue de coopération et de mutualisation au service de projets économiques innovants de développement local </a:t>
            </a:r>
            <a:r>
              <a:rPr lang="fr-FR" sz="2400" i="1" dirty="0" smtClean="0">
                <a:latin typeface="Calibri" pitchFamily="34" charset="0"/>
                <a:cs typeface="Calibri" pitchFamily="34" charset="0"/>
              </a:rPr>
              <a:t>durable » </a:t>
            </a:r>
            <a:endParaRPr lang="fr-FR" sz="2400" i="1" dirty="0" smtClean="0">
              <a:latin typeface="Calibri" pitchFamily="34" charset="0"/>
              <a:cs typeface="Calibri" pitchFamily="34" charset="0"/>
            </a:endParaRPr>
          </a:p>
          <a:p>
            <a:pPr>
              <a:buFont typeface="Wingdings" pitchFamily="2" charset="2"/>
              <a:buChar char="Ø"/>
            </a:pPr>
            <a:endParaRPr lang="fr-FR" sz="2800" dirty="0"/>
          </a:p>
          <a:p>
            <a:pPr>
              <a:lnSpc>
                <a:spcPct val="100000"/>
              </a:lnSpc>
            </a:pPr>
            <a:endParaRPr lang="fr-FR" sz="1800" b="0" strike="noStrike" spc="-1" dirty="0">
              <a:latin typeface="Arial"/>
            </a:endParaRPr>
          </a:p>
          <a:p>
            <a:pPr>
              <a:lnSpc>
                <a:spcPct val="100000"/>
              </a:lnSpc>
            </a:pPr>
            <a:endParaRPr lang="fr-FR" sz="1800" b="0" strike="noStrike" spc="-1" dirty="0">
              <a:latin typeface="Arial"/>
            </a:endParaRPr>
          </a:p>
          <a:p>
            <a:pPr>
              <a:lnSpc>
                <a:spcPct val="100000"/>
              </a:lnSpc>
            </a:pPr>
            <a:endParaRPr lang="fr-FR" sz="1800" b="0" strike="noStrike" spc="-1" dirty="0">
              <a:latin typeface="Arial"/>
            </a:endParaRPr>
          </a:p>
          <a:p>
            <a:pPr>
              <a:lnSpc>
                <a:spcPct val="100000"/>
              </a:lnSpc>
            </a:pPr>
            <a:endParaRPr lang="fr-FR" sz="1800" b="0" strike="noStrike" spc="-1" dirty="0">
              <a:latin typeface="Arial"/>
            </a:endParaRPr>
          </a:p>
        </p:txBody>
      </p:sp>
      <p:sp>
        <p:nvSpPr>
          <p:cNvPr id="128" name="TextShape 2"/>
          <p:cNvSpPr txBox="1"/>
          <p:nvPr/>
        </p:nvSpPr>
        <p:spPr>
          <a:xfrm>
            <a:off x="263352" y="-83880"/>
            <a:ext cx="11928648" cy="1325160"/>
          </a:xfrm>
          <a:prstGeom prst="rect">
            <a:avLst/>
          </a:prstGeom>
          <a:noFill/>
          <a:ln w="0">
            <a:noFill/>
          </a:ln>
        </p:spPr>
        <p:txBody>
          <a:bodyPr anchor="ctr">
            <a:normAutofit/>
          </a:bodyPr>
          <a:lstStyle/>
          <a:p>
            <a:pPr algn="ctr">
              <a:lnSpc>
                <a:spcPct val="90000"/>
              </a:lnSpc>
            </a:pPr>
            <a:r>
              <a:rPr lang="fr-FR" sz="3600" b="1" dirty="0" smtClean="0"/>
              <a:t>Mais aussi</a:t>
            </a:r>
            <a:endParaRPr lang="fr-FR" sz="3600" b="1" dirty="0"/>
          </a:p>
        </p:txBody>
      </p:sp>
      <p:sp>
        <p:nvSpPr>
          <p:cNvPr id="129" name="CustomShape 3"/>
          <p:cNvSpPr/>
          <p:nvPr/>
        </p:nvSpPr>
        <p:spPr>
          <a:xfrm>
            <a:off x="2575680" y="1124744"/>
            <a:ext cx="9616320" cy="302040"/>
          </a:xfrm>
          <a:prstGeom prst="rect">
            <a:avLst/>
          </a:prstGeom>
          <a:solidFill>
            <a:srgbClr val="FFC000"/>
          </a:solidFill>
          <a:ln>
            <a:solidFill>
              <a:schemeClr val="bg1"/>
            </a:solidFill>
          </a:ln>
        </p:spPr>
        <p:style>
          <a:lnRef idx="2">
            <a:schemeClr val="accent4">
              <a:shade val="50000"/>
            </a:schemeClr>
          </a:lnRef>
          <a:fillRef idx="1">
            <a:schemeClr val="accent4"/>
          </a:fillRef>
          <a:effectRef idx="0">
            <a:schemeClr val="accent4"/>
          </a:effectRef>
          <a:fontRef idx="minor"/>
        </p:style>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1"/>
          <p:cNvSpPr/>
          <p:nvPr/>
        </p:nvSpPr>
        <p:spPr>
          <a:xfrm>
            <a:off x="263520" y="1825560"/>
            <a:ext cx="11090160" cy="147587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fr-FR" spc="-1" dirty="0" smtClean="0">
              <a:solidFill>
                <a:srgbClr val="000000"/>
              </a:solidFill>
              <a:latin typeface="Calibri"/>
            </a:endParaRPr>
          </a:p>
          <a:p>
            <a:pPr>
              <a:lnSpc>
                <a:spcPct val="100000"/>
              </a:lnSpc>
            </a:pPr>
            <a:endParaRPr lang="fr-FR" sz="1800" b="0" strike="noStrike" spc="-1" dirty="0">
              <a:latin typeface="Arial"/>
            </a:endParaRPr>
          </a:p>
          <a:p>
            <a:pPr>
              <a:lnSpc>
                <a:spcPct val="100000"/>
              </a:lnSpc>
            </a:pPr>
            <a:endParaRPr lang="fr-FR" sz="1800" b="0" strike="noStrike" spc="-1" dirty="0">
              <a:latin typeface="Arial"/>
            </a:endParaRPr>
          </a:p>
          <a:p>
            <a:pPr>
              <a:lnSpc>
                <a:spcPct val="100000"/>
              </a:lnSpc>
            </a:pPr>
            <a:endParaRPr lang="fr-FR" sz="1800" b="0" strike="noStrike" spc="-1" dirty="0">
              <a:latin typeface="Arial"/>
            </a:endParaRPr>
          </a:p>
          <a:p>
            <a:pPr>
              <a:lnSpc>
                <a:spcPct val="100000"/>
              </a:lnSpc>
            </a:pPr>
            <a:endParaRPr lang="fr-FR" sz="1800" b="0" strike="noStrike" spc="-1" dirty="0">
              <a:latin typeface="Arial"/>
            </a:endParaRPr>
          </a:p>
        </p:txBody>
      </p:sp>
      <p:sp>
        <p:nvSpPr>
          <p:cNvPr id="128" name="TextShape 2"/>
          <p:cNvSpPr txBox="1"/>
          <p:nvPr/>
        </p:nvSpPr>
        <p:spPr>
          <a:xfrm>
            <a:off x="0" y="-83880"/>
            <a:ext cx="12192000" cy="1325160"/>
          </a:xfrm>
          <a:prstGeom prst="rect">
            <a:avLst/>
          </a:prstGeom>
          <a:noFill/>
          <a:ln w="0">
            <a:noFill/>
          </a:ln>
        </p:spPr>
        <p:txBody>
          <a:bodyPr anchor="ctr">
            <a:normAutofit/>
          </a:bodyPr>
          <a:lstStyle/>
          <a:p>
            <a:pPr algn="ctr">
              <a:lnSpc>
                <a:spcPct val="90000"/>
              </a:lnSpc>
            </a:pPr>
            <a:endParaRPr lang="fr-FR" sz="3600" b="0" strike="noStrike" spc="-1" dirty="0">
              <a:solidFill>
                <a:srgbClr val="000000"/>
              </a:solidFill>
              <a:latin typeface="Calibri"/>
            </a:endParaRPr>
          </a:p>
        </p:txBody>
      </p:sp>
      <p:sp>
        <p:nvSpPr>
          <p:cNvPr id="129" name="CustomShape 3"/>
          <p:cNvSpPr/>
          <p:nvPr/>
        </p:nvSpPr>
        <p:spPr>
          <a:xfrm>
            <a:off x="2575440" y="980640"/>
            <a:ext cx="9616320" cy="302040"/>
          </a:xfrm>
          <a:prstGeom prst="rect">
            <a:avLst/>
          </a:prstGeom>
          <a:solidFill>
            <a:srgbClr val="FFC000"/>
          </a:solidFill>
          <a:ln>
            <a:solidFill>
              <a:schemeClr val="bg1"/>
            </a:solidFill>
          </a:ln>
        </p:spPr>
        <p:style>
          <a:lnRef idx="2">
            <a:schemeClr val="accent4">
              <a:shade val="50000"/>
            </a:schemeClr>
          </a:lnRef>
          <a:fillRef idx="1">
            <a:schemeClr val="accent4"/>
          </a:fillRef>
          <a:effectRef idx="0">
            <a:schemeClr val="accent4"/>
          </a:effectRef>
          <a:fontRef idx="minor"/>
        </p:style>
      </p:sp>
      <p:sp>
        <p:nvSpPr>
          <p:cNvPr id="5" name="Rectangle 4"/>
          <p:cNvSpPr/>
          <p:nvPr/>
        </p:nvSpPr>
        <p:spPr>
          <a:xfrm>
            <a:off x="191344" y="260648"/>
            <a:ext cx="12000656" cy="584775"/>
          </a:xfrm>
          <a:prstGeom prst="rect">
            <a:avLst/>
          </a:prstGeom>
        </p:spPr>
        <p:txBody>
          <a:bodyPr wrap="square">
            <a:spAutoFit/>
          </a:bodyPr>
          <a:lstStyle/>
          <a:p>
            <a:r>
              <a:rPr lang="fr-FR" sz="3200" b="1" dirty="0" smtClean="0"/>
              <a:t>Comment la collectivité peut  accompagner ces démarches </a:t>
            </a:r>
            <a:r>
              <a:rPr lang="fr-FR" sz="3200" dirty="0" smtClean="0"/>
              <a:t>?</a:t>
            </a:r>
            <a:endParaRPr lang="fr-FR" sz="3200" dirty="0"/>
          </a:p>
        </p:txBody>
      </p:sp>
      <p:sp>
        <p:nvSpPr>
          <p:cNvPr id="6" name="Rectangle 5"/>
          <p:cNvSpPr/>
          <p:nvPr/>
        </p:nvSpPr>
        <p:spPr>
          <a:xfrm>
            <a:off x="263352" y="1443840"/>
            <a:ext cx="11665296" cy="6155531"/>
          </a:xfrm>
          <a:prstGeom prst="rect">
            <a:avLst/>
          </a:prstGeom>
        </p:spPr>
        <p:txBody>
          <a:bodyPr wrap="square">
            <a:spAutoFit/>
          </a:bodyPr>
          <a:lstStyle/>
          <a:p>
            <a:pPr>
              <a:buFont typeface="Wingdings" pitchFamily="2" charset="2"/>
              <a:buChar char="Ø"/>
            </a:pPr>
            <a:r>
              <a:rPr lang="fr-FR" sz="2000" dirty="0" smtClean="0"/>
              <a:t> </a:t>
            </a:r>
            <a:r>
              <a:rPr lang="fr-FR" sz="2000" dirty="0" smtClean="0"/>
              <a:t> En </a:t>
            </a:r>
            <a:r>
              <a:rPr lang="fr-FR" sz="2000" dirty="0" smtClean="0"/>
              <a:t>impulsant des temps de travail et y invitant différents partenaires, autour par exemple de la présentation de projets ou d’une réflexion sur une </a:t>
            </a:r>
            <a:r>
              <a:rPr lang="fr-FR" sz="2000" dirty="0" smtClean="0"/>
              <a:t>activité: comment construire ensemble des réponses aux besoins du territoire?</a:t>
            </a:r>
          </a:p>
          <a:p>
            <a:pPr>
              <a:buFont typeface="Wingdings" pitchFamily="2" charset="2"/>
              <a:buChar char="Ø"/>
            </a:pPr>
            <a:endParaRPr lang="fr-FR" sz="2000" dirty="0" smtClean="0"/>
          </a:p>
          <a:p>
            <a:pPr lvl="3">
              <a:buFont typeface="Wingdings" pitchFamily="2" charset="2"/>
              <a:buChar char="Ø"/>
            </a:pPr>
            <a:endParaRPr lang="fr-FR" sz="2000" dirty="0" smtClean="0"/>
          </a:p>
          <a:p>
            <a:pPr>
              <a:buFont typeface="Wingdings" pitchFamily="2" charset="2"/>
              <a:buChar char="Ø"/>
            </a:pPr>
            <a:r>
              <a:rPr lang="fr-FR" sz="2000" dirty="0" smtClean="0"/>
              <a:t> </a:t>
            </a:r>
            <a:r>
              <a:rPr lang="fr-FR" sz="2000" dirty="0" smtClean="0"/>
              <a:t> En </a:t>
            </a:r>
            <a:r>
              <a:rPr lang="fr-FR" sz="2000" dirty="0" smtClean="0"/>
              <a:t>soutenant les projets de mutualisation, en incitant à la coopération plutôt qu’à la mise en concurrence, en inscrivant par exemple dans les appels à projet des critères pour favoriser les réponses collectives </a:t>
            </a:r>
            <a:endParaRPr lang="fr-FR" sz="2000" dirty="0" smtClean="0"/>
          </a:p>
          <a:p>
            <a:pPr>
              <a:buFont typeface="Wingdings" pitchFamily="2" charset="2"/>
              <a:buChar char="Ø"/>
            </a:pPr>
            <a:endParaRPr lang="fr-FR" sz="2000" dirty="0" smtClean="0"/>
          </a:p>
          <a:p>
            <a:pPr>
              <a:buFont typeface="Wingdings" pitchFamily="2" charset="2"/>
              <a:buChar char="Ø"/>
            </a:pPr>
            <a:endParaRPr lang="fr-FR" sz="2000" dirty="0" smtClean="0"/>
          </a:p>
          <a:p>
            <a:pPr>
              <a:buFont typeface="Wingdings" pitchFamily="2" charset="2"/>
              <a:buChar char="Ø"/>
            </a:pPr>
            <a:r>
              <a:rPr lang="fr-FR" sz="2000" dirty="0" smtClean="0"/>
              <a:t>En faisant appel aux services par exemple d’un groupement d’employeurs ou d’une SCIC</a:t>
            </a:r>
          </a:p>
          <a:p>
            <a:pPr>
              <a:buFont typeface="Wingdings" pitchFamily="2" charset="2"/>
              <a:buChar char="Ø"/>
            </a:pPr>
            <a:endParaRPr lang="fr-FR" sz="2000" dirty="0" smtClean="0"/>
          </a:p>
          <a:p>
            <a:endParaRPr lang="fr-FR" sz="2000" dirty="0" smtClean="0"/>
          </a:p>
          <a:p>
            <a:pPr>
              <a:buFont typeface="Wingdings" pitchFamily="2" charset="2"/>
              <a:buChar char="Ø"/>
            </a:pPr>
            <a:r>
              <a:rPr lang="fr-FR" sz="2000" dirty="0" smtClean="0"/>
              <a:t>  En favorisant l’accès au foncier pour des lieux mutualisés / </a:t>
            </a:r>
            <a:r>
              <a:rPr lang="fr-FR" sz="2000" dirty="0" smtClean="0"/>
              <a:t>tiers-lieux</a:t>
            </a:r>
          </a:p>
          <a:p>
            <a:pPr>
              <a:buFont typeface="Wingdings" pitchFamily="2" charset="2"/>
              <a:buChar char="Ø"/>
            </a:pPr>
            <a:endParaRPr lang="fr-FR" sz="2000" dirty="0" smtClean="0"/>
          </a:p>
          <a:p>
            <a:pPr>
              <a:buFont typeface="Wingdings" pitchFamily="2" charset="2"/>
              <a:buChar char="Ø"/>
            </a:pPr>
            <a:endParaRPr lang="fr-FR" sz="2000" dirty="0" smtClean="0"/>
          </a:p>
          <a:p>
            <a:pPr>
              <a:buFont typeface="Wingdings" pitchFamily="2" charset="2"/>
              <a:buChar char="Ø"/>
            </a:pPr>
            <a:r>
              <a:rPr lang="fr-FR" sz="2000" dirty="0" smtClean="0"/>
              <a:t>En participant à la création et au développement de SCIC ou de PTCE</a:t>
            </a:r>
          </a:p>
          <a:p>
            <a:pPr>
              <a:buFont typeface="Wingdings" pitchFamily="2" charset="2"/>
              <a:buChar char="Ø"/>
            </a:pPr>
            <a:endParaRPr lang="fr-FR" dirty="0" smtClean="0"/>
          </a:p>
          <a:p>
            <a:pPr>
              <a:buFont typeface="Wingdings" pitchFamily="2" charset="2"/>
              <a:buChar char="Ø"/>
            </a:pPr>
            <a:endParaRPr lang="fr-FR" dirty="0" smtClean="0"/>
          </a:p>
          <a:p>
            <a:pPr>
              <a:buFont typeface="Wingdings" pitchFamily="2" charset="2"/>
              <a:buChar char="Ø"/>
            </a:pPr>
            <a:endParaRPr lang="fr-FR" dirty="0"/>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ustomShape 1"/>
          <p:cNvSpPr/>
          <p:nvPr/>
        </p:nvSpPr>
        <p:spPr>
          <a:xfrm>
            <a:off x="263520" y="1825560"/>
            <a:ext cx="11090160" cy="1475873"/>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fr-FR" spc="-1" dirty="0" smtClean="0">
              <a:solidFill>
                <a:srgbClr val="000000"/>
              </a:solidFill>
              <a:latin typeface="Calibri"/>
            </a:endParaRPr>
          </a:p>
          <a:p>
            <a:pPr>
              <a:lnSpc>
                <a:spcPct val="100000"/>
              </a:lnSpc>
            </a:pPr>
            <a:endParaRPr lang="fr-FR" sz="1800" b="0" strike="noStrike" spc="-1" dirty="0">
              <a:latin typeface="Arial"/>
            </a:endParaRPr>
          </a:p>
          <a:p>
            <a:pPr>
              <a:lnSpc>
                <a:spcPct val="100000"/>
              </a:lnSpc>
            </a:pPr>
            <a:endParaRPr lang="fr-FR" sz="1800" b="0" strike="noStrike" spc="-1" dirty="0">
              <a:latin typeface="Arial"/>
            </a:endParaRPr>
          </a:p>
          <a:p>
            <a:pPr>
              <a:lnSpc>
                <a:spcPct val="100000"/>
              </a:lnSpc>
            </a:pPr>
            <a:endParaRPr lang="fr-FR" sz="1800" b="0" strike="noStrike" spc="-1" dirty="0">
              <a:latin typeface="Arial"/>
            </a:endParaRPr>
          </a:p>
          <a:p>
            <a:pPr>
              <a:lnSpc>
                <a:spcPct val="100000"/>
              </a:lnSpc>
            </a:pPr>
            <a:endParaRPr lang="fr-FR" sz="1800" b="0" strike="noStrike" spc="-1" dirty="0">
              <a:latin typeface="Arial"/>
            </a:endParaRPr>
          </a:p>
        </p:txBody>
      </p:sp>
      <p:sp>
        <p:nvSpPr>
          <p:cNvPr id="128" name="TextShape 2"/>
          <p:cNvSpPr txBox="1"/>
          <p:nvPr/>
        </p:nvSpPr>
        <p:spPr>
          <a:xfrm>
            <a:off x="0" y="-83880"/>
            <a:ext cx="12192000" cy="1325160"/>
          </a:xfrm>
          <a:prstGeom prst="rect">
            <a:avLst/>
          </a:prstGeom>
          <a:noFill/>
          <a:ln w="0">
            <a:noFill/>
          </a:ln>
        </p:spPr>
        <p:txBody>
          <a:bodyPr anchor="ctr">
            <a:normAutofit/>
          </a:bodyPr>
          <a:lstStyle/>
          <a:p>
            <a:pPr algn="ctr">
              <a:lnSpc>
                <a:spcPct val="90000"/>
              </a:lnSpc>
            </a:pPr>
            <a:endParaRPr lang="fr-FR" sz="3600" b="0" strike="noStrike" spc="-1" dirty="0">
              <a:solidFill>
                <a:srgbClr val="000000"/>
              </a:solidFill>
              <a:latin typeface="Calibri"/>
            </a:endParaRPr>
          </a:p>
        </p:txBody>
      </p:sp>
      <p:sp>
        <p:nvSpPr>
          <p:cNvPr id="129" name="CustomShape 3"/>
          <p:cNvSpPr/>
          <p:nvPr/>
        </p:nvSpPr>
        <p:spPr>
          <a:xfrm>
            <a:off x="2575440" y="980640"/>
            <a:ext cx="9616320" cy="302040"/>
          </a:xfrm>
          <a:prstGeom prst="rect">
            <a:avLst/>
          </a:prstGeom>
          <a:solidFill>
            <a:srgbClr val="FFC000"/>
          </a:solidFill>
          <a:ln>
            <a:solidFill>
              <a:schemeClr val="bg1"/>
            </a:solidFill>
          </a:ln>
        </p:spPr>
        <p:style>
          <a:lnRef idx="2">
            <a:schemeClr val="accent4">
              <a:shade val="50000"/>
            </a:schemeClr>
          </a:lnRef>
          <a:fillRef idx="1">
            <a:schemeClr val="accent4"/>
          </a:fillRef>
          <a:effectRef idx="0">
            <a:schemeClr val="accent4"/>
          </a:effectRef>
          <a:fontRef idx="minor"/>
        </p:style>
      </p:sp>
      <p:sp>
        <p:nvSpPr>
          <p:cNvPr id="5" name="Rectangle 4"/>
          <p:cNvSpPr/>
          <p:nvPr/>
        </p:nvSpPr>
        <p:spPr>
          <a:xfrm>
            <a:off x="191344" y="260648"/>
            <a:ext cx="12000656" cy="584775"/>
          </a:xfrm>
          <a:prstGeom prst="rect">
            <a:avLst/>
          </a:prstGeom>
        </p:spPr>
        <p:txBody>
          <a:bodyPr wrap="square">
            <a:spAutoFit/>
          </a:bodyPr>
          <a:lstStyle/>
          <a:p>
            <a:pPr algn="ctr"/>
            <a:r>
              <a:rPr lang="fr-FR" sz="3200" b="1" dirty="0" smtClean="0"/>
              <a:t>Quelques conditions</a:t>
            </a:r>
            <a:endParaRPr lang="fr-FR" sz="3200" dirty="0"/>
          </a:p>
        </p:txBody>
      </p:sp>
      <p:sp>
        <p:nvSpPr>
          <p:cNvPr id="6" name="Rectangle 5"/>
          <p:cNvSpPr/>
          <p:nvPr/>
        </p:nvSpPr>
        <p:spPr>
          <a:xfrm>
            <a:off x="263352" y="1443840"/>
            <a:ext cx="11665296" cy="5262979"/>
          </a:xfrm>
          <a:prstGeom prst="rect">
            <a:avLst/>
          </a:prstGeom>
        </p:spPr>
        <p:txBody>
          <a:bodyPr wrap="square">
            <a:spAutoFit/>
          </a:bodyPr>
          <a:lstStyle/>
          <a:p>
            <a:pPr>
              <a:buFont typeface="Wingdings" pitchFamily="2" charset="2"/>
              <a:buChar char="Ø"/>
            </a:pPr>
            <a:r>
              <a:rPr lang="fr-FR" sz="2400" dirty="0" smtClean="0">
                <a:latin typeface="Calibri" pitchFamily="34" charset="0"/>
                <a:cs typeface="Calibri" pitchFamily="34" charset="0"/>
              </a:rPr>
              <a:t> </a:t>
            </a:r>
            <a:r>
              <a:rPr lang="fr-FR" sz="2400" dirty="0" smtClean="0">
                <a:latin typeface="Calibri" pitchFamily="34" charset="0"/>
                <a:cs typeface="Calibri" pitchFamily="34" charset="0"/>
              </a:rPr>
              <a:t> Des relations de confiance à établir dans la durée:  se faire confiance</a:t>
            </a:r>
          </a:p>
          <a:p>
            <a:pPr>
              <a:buFont typeface="Wingdings" pitchFamily="2" charset="2"/>
              <a:buChar char="Ø"/>
            </a:pPr>
            <a:endParaRPr lang="fr-FR" sz="2400" dirty="0" smtClean="0">
              <a:latin typeface="Calibri" pitchFamily="34" charset="0"/>
              <a:cs typeface="Calibri" pitchFamily="34" charset="0"/>
            </a:endParaRPr>
          </a:p>
          <a:p>
            <a:pPr>
              <a:buFont typeface="Wingdings" pitchFamily="2" charset="2"/>
              <a:buChar char="Ø"/>
            </a:pPr>
            <a:r>
              <a:rPr lang="fr-FR" sz="2400" dirty="0" smtClean="0">
                <a:latin typeface="Calibri" pitchFamily="34" charset="0"/>
                <a:cs typeface="Calibri" pitchFamily="34" charset="0"/>
              </a:rPr>
              <a:t> La question du temps, et des rythmes différents pour les porteurs de projet et pour la collectivité</a:t>
            </a:r>
          </a:p>
          <a:p>
            <a:pPr>
              <a:buFont typeface="Wingdings" pitchFamily="2" charset="2"/>
              <a:buChar char="Ø"/>
            </a:pPr>
            <a:endParaRPr lang="fr-FR" sz="2400" dirty="0" smtClean="0">
              <a:latin typeface="Calibri" pitchFamily="34" charset="0"/>
              <a:cs typeface="Calibri" pitchFamily="34" charset="0"/>
            </a:endParaRPr>
          </a:p>
          <a:p>
            <a:endParaRPr lang="fr-FR" sz="2400" dirty="0" smtClean="0">
              <a:latin typeface="Calibri" pitchFamily="34" charset="0"/>
              <a:cs typeface="Calibri" pitchFamily="34" charset="0"/>
            </a:endParaRPr>
          </a:p>
          <a:p>
            <a:pPr marL="288000" indent="-252000">
              <a:lnSpc>
                <a:spcPct val="100000"/>
              </a:lnSpc>
              <a:buFont typeface="Wingdings" pitchFamily="2" charset="2"/>
              <a:buChar char="Ø"/>
            </a:pPr>
            <a:r>
              <a:rPr lang="fr-FR" sz="2400" spc="-1" dirty="0" smtClean="0">
                <a:uFill>
                  <a:solidFill>
                    <a:srgbClr val="FFFFFF"/>
                  </a:solidFill>
                </a:uFill>
                <a:latin typeface="Calibri" pitchFamily="34" charset="0"/>
                <a:cs typeface="Calibri" pitchFamily="34" charset="0"/>
              </a:rPr>
              <a:t>Organiser </a:t>
            </a:r>
            <a:r>
              <a:rPr lang="fr-FR" sz="2400" spc="-1" dirty="0" smtClean="0">
                <a:uFill>
                  <a:solidFill>
                    <a:srgbClr val="FFFFFF"/>
                  </a:solidFill>
                </a:uFill>
                <a:latin typeface="Calibri" pitchFamily="34" charset="0"/>
                <a:cs typeface="Calibri" pitchFamily="34" charset="0"/>
              </a:rPr>
              <a:t>la transversalité à l’intérieur des </a:t>
            </a:r>
            <a:r>
              <a:rPr lang="fr-FR" sz="2400" spc="-1" dirty="0" smtClean="0">
                <a:uFill>
                  <a:solidFill>
                    <a:srgbClr val="FFFFFF"/>
                  </a:solidFill>
                </a:uFill>
                <a:latin typeface="Calibri" pitchFamily="34" charset="0"/>
                <a:cs typeface="Calibri" pitchFamily="34" charset="0"/>
              </a:rPr>
              <a:t>collectivités</a:t>
            </a:r>
          </a:p>
          <a:p>
            <a:pPr marL="288000" indent="-252000">
              <a:lnSpc>
                <a:spcPct val="100000"/>
              </a:lnSpc>
              <a:buFont typeface="Wingdings" pitchFamily="2" charset="2"/>
              <a:buChar char="Ø"/>
            </a:pPr>
            <a:endParaRPr lang="fr-FR" sz="2400" spc="-1" dirty="0" smtClean="0">
              <a:uFill>
                <a:solidFill>
                  <a:srgbClr val="FFFFFF"/>
                </a:solidFill>
              </a:uFill>
              <a:latin typeface="Calibri" pitchFamily="34" charset="0"/>
              <a:cs typeface="Calibri" pitchFamily="34" charset="0"/>
            </a:endParaRPr>
          </a:p>
          <a:p>
            <a:pPr marL="288000" indent="-252000">
              <a:lnSpc>
                <a:spcPct val="100000"/>
              </a:lnSpc>
              <a:buFont typeface="Wingdings" pitchFamily="2" charset="2"/>
              <a:buChar char="Ø"/>
            </a:pPr>
            <a:endParaRPr lang="fr-FR" sz="2400" spc="-1" dirty="0" smtClean="0">
              <a:uFill>
                <a:solidFill>
                  <a:srgbClr val="FFFFFF"/>
                </a:solidFill>
              </a:uFill>
              <a:latin typeface="Calibri" pitchFamily="34" charset="0"/>
              <a:cs typeface="Calibri" pitchFamily="34" charset="0"/>
            </a:endParaRPr>
          </a:p>
          <a:p>
            <a:pPr marL="288000" indent="-252000">
              <a:lnSpc>
                <a:spcPct val="100000"/>
              </a:lnSpc>
              <a:buFont typeface="Wingdings" pitchFamily="2" charset="2"/>
              <a:buChar char="Ø"/>
            </a:pPr>
            <a:r>
              <a:rPr lang="fr-FR" sz="2400" spc="-1" dirty="0" smtClean="0">
                <a:uFill>
                  <a:solidFill>
                    <a:srgbClr val="FFFFFF"/>
                  </a:solidFill>
                </a:uFill>
                <a:latin typeface="Calibri" pitchFamily="34" charset="0"/>
                <a:cs typeface="Calibri" pitchFamily="34" charset="0"/>
              </a:rPr>
              <a:t> </a:t>
            </a:r>
            <a:r>
              <a:rPr lang="fr-FR" sz="2400" spc="-1" dirty="0" smtClean="0">
                <a:uFill>
                  <a:solidFill>
                    <a:srgbClr val="FFFFFF"/>
                  </a:solidFill>
                </a:uFill>
                <a:latin typeface="Calibri" pitchFamily="34" charset="0"/>
                <a:cs typeface="Calibri" pitchFamily="34" charset="0"/>
              </a:rPr>
              <a:t>Et développer les coopérations </a:t>
            </a:r>
            <a:r>
              <a:rPr lang="fr-FR" sz="2400" spc="-1" dirty="0" smtClean="0">
                <a:uFill>
                  <a:solidFill>
                    <a:srgbClr val="FFFFFF"/>
                  </a:solidFill>
                </a:uFill>
                <a:latin typeface="Calibri" pitchFamily="34" charset="0"/>
                <a:cs typeface="Calibri" pitchFamily="34" charset="0"/>
              </a:rPr>
              <a:t>inter-collectivités: par exemple, autour du cofinancement de projet</a:t>
            </a:r>
            <a:endParaRPr lang="fr-FR" sz="2400" spc="-1" dirty="0" smtClean="0">
              <a:uFill>
                <a:solidFill>
                  <a:srgbClr val="FFFFFF"/>
                </a:solidFill>
              </a:uFill>
              <a:latin typeface="Calibri" pitchFamily="34" charset="0"/>
              <a:cs typeface="Calibri" pitchFamily="34" charset="0"/>
            </a:endParaRPr>
          </a:p>
          <a:p>
            <a:endParaRPr lang="fr-FR" dirty="0" smtClean="0"/>
          </a:p>
          <a:p>
            <a:pPr>
              <a:buFont typeface="Wingdings" pitchFamily="2" charset="2"/>
              <a:buChar char="Ø"/>
            </a:pPr>
            <a:endParaRPr lang="fr-FR" dirty="0" smtClean="0"/>
          </a:p>
          <a:p>
            <a:pPr>
              <a:buFont typeface="Wingdings" pitchFamily="2" charset="2"/>
              <a:buChar char="Ø"/>
            </a:pPr>
            <a:endParaRPr lang="fr-FR" dirty="0" smtClean="0"/>
          </a:p>
          <a:p>
            <a:pPr>
              <a:buFont typeface="Wingdings" pitchFamily="2" charset="2"/>
              <a:buChar char="Ø"/>
            </a:pPr>
            <a:endParaRPr lang="fr-FR" dirty="0"/>
          </a:p>
        </p:txBody>
      </p:sp>
    </p:spTree>
  </p:cSld>
  <p:clrMapOvr>
    <a:masterClrMapping/>
  </p:clrMapOvr>
  <mc:AlternateContent xmlns:mc="http://schemas.openxmlformats.org/markup-compatibility/2006">
    <mc:Choice xmlns="" xmlns:p14="http://schemas.microsoft.com/office/powerpoint/2010/main" xmlns:p15="http://schemas.microsoft.com/office/powerpoint/2012/main"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Avise_Sensib-ESS_20200221_kit_V0.1</Template>
  <TotalTime>10800</TotalTime>
  <Words>380</Words>
  <Application>Microsoft Office PowerPoint</Application>
  <PresentationFormat>Personnalisé</PresentationFormat>
  <Paragraphs>73</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Office Theme</vt:lpstr>
      <vt:lpstr>Diapositive 1</vt:lpstr>
      <vt:lpstr>Diapositive 2</vt:lpstr>
      <vt:lpstr>Diapositive 3</vt:lpstr>
      <vt:lpstr>Diapositive 4</vt:lpstr>
      <vt:lpstr>Diapositive 5</vt:lpstr>
      <vt:lpstr>Diapositive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SENSIBILISER AUX OPPORTUNITÉS DE L’ÉCONOMIE SOCIALE ET SOLIDAIRE (ESS)</dc:title>
  <dc:creator>Lauriane BARTHELEMY</dc:creator>
  <cp:lastModifiedBy>DELL-USER</cp:lastModifiedBy>
  <cp:revision>268</cp:revision>
  <dcterms:created xsi:type="dcterms:W3CDTF">2020-03-17T08:51:53Z</dcterms:created>
  <dcterms:modified xsi:type="dcterms:W3CDTF">2021-07-08T10:49:12Z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3</vt:i4>
  </property>
  <property fmtid="{D5CDD505-2E9C-101B-9397-08002B2CF9AE}" pid="8" name="PresentationFormat">
    <vt:lpwstr>Personnalisé</vt:lpwstr>
  </property>
  <property fmtid="{D5CDD505-2E9C-101B-9397-08002B2CF9AE}" pid="9" name="ScaleCrop">
    <vt:bool>false</vt:bool>
  </property>
  <property fmtid="{D5CDD505-2E9C-101B-9397-08002B2CF9AE}" pid="10" name="ShareDoc">
    <vt:bool>false</vt:bool>
  </property>
  <property fmtid="{D5CDD505-2E9C-101B-9397-08002B2CF9AE}" pid="11" name="Slides">
    <vt:i4>18</vt:i4>
  </property>
</Properties>
</file>