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61" r:id="rId4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ienvenue" id="{E75E278A-FF0E-49A4-B170-79828D63BBAD}">
          <p14:sldIdLst>
            <p14:sldId id="256"/>
            <p14:sldId id="259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04C"/>
    <a:srgbClr val="38B6AB"/>
    <a:srgbClr val="000000"/>
    <a:srgbClr val="E3004C"/>
    <a:srgbClr val="B4A9A6"/>
    <a:srgbClr val="D24726"/>
    <a:srgbClr val="404040"/>
    <a:srgbClr val="FF9B45"/>
    <a:srgbClr val="DD462F"/>
    <a:srgbClr val="F8CF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6" autoAdjust="0"/>
    <p:restoredTop sz="94196" autoAdjust="0"/>
  </p:normalViewPr>
  <p:slideViewPr>
    <p:cSldViewPr snapToGrid="0">
      <p:cViewPr varScale="1">
        <p:scale>
          <a:sx n="73" d="100"/>
          <a:sy n="73" d="100"/>
        </p:scale>
        <p:origin x="624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72"/>
    </p:cViewPr>
  </p:sorterViewPr>
  <p:notesViewPr>
    <p:cSldViewPr snapToGrid="0">
      <p:cViewPr>
        <p:scale>
          <a:sx n="100" d="100"/>
          <a:sy n="100" d="100"/>
        </p:scale>
        <p:origin x="2323" y="-95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53B9F70-C9FE-45FE-8BA2-11B9BDB0807C}" type="datetime1">
              <a:rPr lang="fr-FR" smtClean="0"/>
              <a:t>14/02/2020</a:t>
            </a:fld>
            <a:endParaRPr lang="fr-FR" dirty="0"/>
          </a:p>
        </p:txBody>
      </p:sp>
      <p:sp>
        <p:nvSpPr>
          <p:cNvPr id="4" name="Espace réservé du pied de page 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5" name="Espace réservé du numéro de diapositive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22DDE82-2D54-4AB2-8114-EB06BAB63866}" type="datetime1">
              <a:rPr lang="fr-FR" noProof="0" smtClean="0"/>
              <a:t>14/02/2020</a:t>
            </a:fld>
            <a:endParaRPr lang="fr-FR" noProof="0" dirty="0"/>
          </a:p>
        </p:txBody>
      </p:sp>
      <p:sp>
        <p:nvSpPr>
          <p:cNvPr id="4" name="Espace réservé d’image de diapositive 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r>
              <a:rPr lang="en-US" noProof="0" dirty="0"/>
              <a:t>+</a:t>
            </a:r>
            <a:endParaRPr lang="fr-FR" noProof="0" dirty="0"/>
          </a:p>
        </p:txBody>
      </p:sp>
      <p:sp>
        <p:nvSpPr>
          <p:cNvPr id="5" name="Espace réservé des notes 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 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 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1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EDE909-238E-48B4-98E3-647FD384C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 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 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653871-F096-4142-A871-A077C6DA7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857202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 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 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3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653871-F096-4142-A871-A077C6DA7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11286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1" y="262786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350" noProof="0" dirty="0"/>
          </a:p>
        </p:txBody>
      </p:sp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 8"/>
          <p:cNvSpPr/>
          <p:nvPr userDrawn="1"/>
        </p:nvSpPr>
        <p:spPr>
          <a:xfrm>
            <a:off x="256033" y="265177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fr-FR" sz="1350" noProof="0" dirty="0"/>
          </a:p>
        </p:txBody>
      </p:sp>
      <p:cxnSp>
        <p:nvCxnSpPr>
          <p:cNvPr id="12" name="Connecteur droit 11"/>
          <p:cNvCxnSpPr/>
          <p:nvPr userDrawn="1"/>
        </p:nvCxnSpPr>
        <p:spPr>
          <a:xfrm>
            <a:off x="604435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21209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1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3" name="Espace réservé du contenu 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9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9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9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9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fr-FR" noProof="0"/>
              <a:t>Modifier les styles du texte du masque</a:t>
            </a:r>
          </a:p>
          <a:p>
            <a:pPr marL="0" lvl="1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fr-FR" noProof="0"/>
              <a:t>Deuxième niveau</a:t>
            </a:r>
          </a:p>
          <a:p>
            <a:pPr marL="0" lvl="2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fr-FR" noProof="0"/>
              <a:t>Troisième niveau</a:t>
            </a:r>
          </a:p>
          <a:p>
            <a:pPr marL="0" lvl="3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fr-FR" noProof="0"/>
              <a:t>Quatrième niveau</a:t>
            </a:r>
          </a:p>
          <a:p>
            <a:pPr marL="0" lvl="4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fr-FR" noProof="0"/>
              <a:t>Cinquième niveau</a:t>
            </a:r>
            <a:endParaRPr lang="fr-FR" noProof="0" dirty="0"/>
          </a:p>
        </p:txBody>
      </p:sp>
      <p:sp>
        <p:nvSpPr>
          <p:cNvPr id="6" name="Espace réservé de la date 3"/>
          <p:cNvSpPr>
            <a:spLocks noGrp="1"/>
          </p:cNvSpPr>
          <p:nvPr>
            <p:ph type="dt" sz="half" idx="2"/>
          </p:nvPr>
        </p:nvSpPr>
        <p:spPr>
          <a:xfrm>
            <a:off x="539496" y="6203954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fr-FR" noProof="0" dirty="0"/>
          </a:p>
        </p:txBody>
      </p:sp>
      <p:sp>
        <p:nvSpPr>
          <p:cNvPr id="7" name="Espace réservé du pied de page 4"/>
          <p:cNvSpPr>
            <a:spLocks noGrp="1"/>
          </p:cNvSpPr>
          <p:nvPr>
            <p:ph type="ftr" sz="quarter" idx="3"/>
          </p:nvPr>
        </p:nvSpPr>
        <p:spPr>
          <a:xfrm>
            <a:off x="4648200" y="62039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fr-FR" noProof="0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371927" y="6203954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3" y="26278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350" noProof="0" dirty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1" y="262786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350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270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8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9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fr-FR" noProof="0"/>
              <a:t>Modifier les styles du texte du masque</a:t>
            </a:r>
          </a:p>
          <a:p>
            <a:pPr marL="0" lvl="1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fr-FR" noProof="0"/>
              <a:t>Deuxième niveau</a:t>
            </a:r>
          </a:p>
          <a:p>
            <a:pPr marL="0" lvl="2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fr-FR" noProof="0"/>
              <a:t>Troisième niveau</a:t>
            </a:r>
          </a:p>
          <a:p>
            <a:pPr marL="0" lvl="3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fr-FR" noProof="0"/>
              <a:t>Quatrième niveau</a:t>
            </a:r>
          </a:p>
          <a:p>
            <a:pPr marL="0" lvl="4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fr-FR" noProof="0"/>
              <a:t>Cinquième niveau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6"/>
          <p:cNvSpPr/>
          <p:nvPr userDrawn="1"/>
        </p:nvSpPr>
        <p:spPr>
          <a:xfrm>
            <a:off x="256033" y="265177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fr-FR" sz="1350" noProof="0" dirty="0"/>
          </a:p>
        </p:txBody>
      </p:sp>
      <p:sp>
        <p:nvSpPr>
          <p:cNvPr id="2" name="Espace réservé du titre 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fr-FR" noProof="0" dirty="0"/>
              <a:t>Modifiez le style du titre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marL="171450" lvl="0" indent="-171450" algn="l" defTabSz="6858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fr-FR" noProof="0" dirty="0"/>
              <a:t>Deuxième niveau</a:t>
            </a:r>
          </a:p>
          <a:p>
            <a:pPr marL="514350" lvl="1" indent="-171450" algn="l" defTabSz="6858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fr-FR" noProof="0" dirty="0"/>
              <a:t>Troisième niveau</a:t>
            </a:r>
          </a:p>
          <a:p>
            <a:pPr marL="857250" lvl="2" indent="-171450" algn="l" defTabSz="6858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fr-FR" noProof="0" dirty="0"/>
              <a:t>Quatrième niveau</a:t>
            </a:r>
          </a:p>
          <a:p>
            <a:pPr marL="1200150" lvl="3" indent="-171450" algn="l" defTabSz="6858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fr-FR" noProof="0" dirty="0"/>
              <a:t>Cinquième niveau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2"/>
          </p:nvPr>
        </p:nvSpPr>
        <p:spPr>
          <a:xfrm>
            <a:off x="539496" y="6203954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fr-FR" noProof="0" dirty="0"/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3"/>
          </p:nvPr>
        </p:nvSpPr>
        <p:spPr>
          <a:xfrm>
            <a:off x="4648200" y="62039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fr-FR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375904" y="6203954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fr-FR" noProof="0" smtClean="0"/>
              <a:pPr/>
              <a:t>‹N°›</a:t>
            </a:fld>
            <a:endParaRPr lang="fr-FR" noProof="0" dirty="0"/>
          </a:p>
        </p:txBody>
      </p:sp>
      <p:cxnSp>
        <p:nvCxnSpPr>
          <p:cNvPr id="8" name="Connecteur droit 7"/>
          <p:cNvCxnSpPr/>
          <p:nvPr userDrawn="1"/>
        </p:nvCxnSpPr>
        <p:spPr>
          <a:xfrm>
            <a:off x="604435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sz="2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50000"/>
        </a:lnSpc>
        <a:spcBef>
          <a:spcPts val="750"/>
        </a:spcBef>
        <a:spcAft>
          <a:spcPts val="900"/>
        </a:spcAft>
        <a:buFontTx/>
        <a:buNone/>
        <a:defRPr lang="en-US" sz="9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171450" indent="-171450" algn="l" defTabSz="685800" rtl="0" eaLnBrk="1" latinLnBrk="0" hangingPunct="1">
        <a:lnSpc>
          <a:spcPct val="150000"/>
        </a:lnSpc>
        <a:spcBef>
          <a:spcPts val="750"/>
        </a:spcBef>
        <a:spcAft>
          <a:spcPts val="900"/>
        </a:spcAft>
        <a:buFont typeface="Arial" panose="020B0604020202020204" pitchFamily="34" charset="0"/>
        <a:buChar char="•"/>
        <a:defRPr lang="en-US" sz="9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71450" algn="l" defTabSz="685800" rtl="0" eaLnBrk="1" latinLnBrk="0" hangingPunct="1">
        <a:lnSpc>
          <a:spcPct val="150000"/>
        </a:lnSpc>
        <a:spcBef>
          <a:spcPts val="750"/>
        </a:spcBef>
        <a:spcAft>
          <a:spcPts val="900"/>
        </a:spcAft>
        <a:buFont typeface="Arial" panose="020B0604020202020204" pitchFamily="34" charset="0"/>
        <a:buChar char="•"/>
        <a:defRPr lang="en-US" sz="9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lnSpc>
          <a:spcPct val="150000"/>
        </a:lnSpc>
        <a:spcBef>
          <a:spcPts val="750"/>
        </a:spcBef>
        <a:spcAft>
          <a:spcPts val="900"/>
        </a:spcAft>
        <a:buFont typeface="Arial" panose="020B0604020202020204" pitchFamily="34" charset="0"/>
        <a:buChar char="•"/>
        <a:defRPr lang="en-US" sz="9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200150" indent="-171450" algn="l" defTabSz="685800" rtl="0" eaLnBrk="1" latinLnBrk="0" hangingPunct="1">
        <a:lnSpc>
          <a:spcPct val="150000"/>
        </a:lnSpc>
        <a:spcBef>
          <a:spcPts val="750"/>
        </a:spcBef>
        <a:spcAft>
          <a:spcPts val="900"/>
        </a:spcAft>
        <a:buFont typeface="Arial" panose="020B0604020202020204" pitchFamily="34" charset="0"/>
        <a:buChar char="•"/>
        <a:defRPr lang="en-US" sz="9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1543050" indent="-171450" algn="l" defTabSz="685800" rtl="0" eaLnBrk="1" latinLnBrk="0" hangingPunct="1">
        <a:lnSpc>
          <a:spcPct val="150000"/>
        </a:lnSpc>
        <a:spcBef>
          <a:spcPts val="750"/>
        </a:spcBef>
        <a:spcAft>
          <a:spcPts val="900"/>
        </a:spcAft>
        <a:buFont typeface="Arial" panose="020B0604020202020204" pitchFamily="34" charset="0"/>
        <a:buChar char="•"/>
        <a:defRPr lang="en-US" sz="9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1885950" indent="-171450" algn="l" defTabSz="685800" rtl="0" eaLnBrk="1" latinLnBrk="0" hangingPunct="1">
        <a:lnSpc>
          <a:spcPct val="150000"/>
        </a:lnSpc>
        <a:spcBef>
          <a:spcPts val="750"/>
        </a:spcBef>
        <a:spcAft>
          <a:spcPts val="900"/>
        </a:spcAft>
        <a:buFont typeface="Arial" panose="020B0604020202020204" pitchFamily="34" charset="0"/>
        <a:buChar char="•"/>
        <a:defRPr lang="en-US" sz="9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228850" indent="-171450" algn="l" defTabSz="685800" rtl="0" eaLnBrk="1" latinLnBrk="0" hangingPunct="1">
        <a:lnSpc>
          <a:spcPct val="150000"/>
        </a:lnSpc>
        <a:spcBef>
          <a:spcPts val="750"/>
        </a:spcBef>
        <a:spcAft>
          <a:spcPts val="900"/>
        </a:spcAft>
        <a:buFont typeface="Arial" panose="020B0604020202020204" pitchFamily="34" charset="0"/>
        <a:buChar char="•"/>
        <a:defRPr lang="en-US" sz="9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25717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>
            <a:extLst>
              <a:ext uri="{FF2B5EF4-FFF2-40B4-BE49-F238E27FC236}">
                <a16:creationId xmlns:a16="http://schemas.microsoft.com/office/drawing/2014/main" id="{E00A5BA3-7C0B-48E0-A9AD-B052E8521339}"/>
              </a:ext>
            </a:extLst>
          </p:cNvPr>
          <p:cNvSpPr txBox="1"/>
          <p:nvPr/>
        </p:nvSpPr>
        <p:spPr>
          <a:xfrm>
            <a:off x="559559" y="887104"/>
            <a:ext cx="111229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latin typeface="Titillium" panose="00000500000000000000" pitchFamily="50" charset="0"/>
              </a:rPr>
              <a:t>L’Union régionale des </a:t>
            </a:r>
            <a:r>
              <a:rPr lang="fr-FR" sz="1600" b="1" dirty="0" err="1">
                <a:latin typeface="Titillium" panose="00000500000000000000" pitchFamily="50" charset="0"/>
              </a:rPr>
              <a:t>Scop</a:t>
            </a:r>
            <a:r>
              <a:rPr lang="fr-FR" sz="1600" b="1" dirty="0">
                <a:latin typeface="Titillium" panose="00000500000000000000" pitchFamily="50" charset="0"/>
              </a:rPr>
              <a:t> intervient sur les départements 87,19 et 23,notre Fédération  conseille les porteurs de projets dans la création, la transmission et reprise d’entreprises sous forme coopérative ( SCOP et SCIC), ainsi que la transformation d’association en coopérative:</a:t>
            </a:r>
          </a:p>
          <a:p>
            <a:endParaRPr lang="fr-FR" sz="1600" b="1" dirty="0">
              <a:latin typeface="Titillium" panose="00000500000000000000" pitchFamily="50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>
                <a:latin typeface="Titillium" panose="00000500000000000000" pitchFamily="50" charset="0"/>
              </a:rPr>
              <a:t>une assistance à l’étude de faisabilité économique du projet de création,</a:t>
            </a:r>
          </a:p>
          <a:p>
            <a:endParaRPr lang="fr-FR" sz="800" dirty="0">
              <a:latin typeface="Titillium" panose="00000500000000000000" pitchFamily="50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>
                <a:latin typeface="Titillium" panose="00000500000000000000" pitchFamily="50" charset="0"/>
              </a:rPr>
              <a:t>un accompagnement sur les plans juridique ( statuts, accord de participation,...),</a:t>
            </a:r>
          </a:p>
          <a:p>
            <a:pPr marL="285750" indent="-285750">
              <a:buFontTx/>
              <a:buChar char="-"/>
            </a:pPr>
            <a:endParaRPr lang="fr-FR" sz="800" dirty="0">
              <a:latin typeface="Titillium" panose="00000500000000000000" pitchFamily="50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>
                <a:latin typeface="Titillium" panose="00000500000000000000" pitchFamily="50" charset="0"/>
              </a:rPr>
              <a:t>un suivi (gestion, obligations juridiques, projet coopératif),</a:t>
            </a:r>
          </a:p>
          <a:p>
            <a:endParaRPr lang="fr-FR" sz="800" dirty="0">
              <a:latin typeface="Titillium" panose="00000500000000000000" pitchFamily="50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>
                <a:latin typeface="Titillium" panose="00000500000000000000" pitchFamily="50" charset="0"/>
              </a:rPr>
              <a:t>des conseils juridiques, économiques, en ressources humaines…</a:t>
            </a:r>
          </a:p>
          <a:p>
            <a:pPr marL="285750" indent="-285750">
              <a:buFontTx/>
              <a:buChar char="-"/>
            </a:pPr>
            <a:endParaRPr lang="fr-FR" sz="800" dirty="0">
              <a:latin typeface="Titillium" panose="00000500000000000000" pitchFamily="50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>
                <a:latin typeface="Titillium" panose="00000500000000000000" pitchFamily="50" charset="0"/>
              </a:rPr>
              <a:t>un accompagnement dans la recherche d’outils financiers ( autres que ceux du Mouvement)</a:t>
            </a:r>
          </a:p>
          <a:p>
            <a:pPr marL="285750" indent="-285750">
              <a:buFontTx/>
              <a:buChar char="-"/>
            </a:pPr>
            <a:endParaRPr lang="fr-FR" sz="800" dirty="0">
              <a:latin typeface="Titillium" panose="00000500000000000000" pitchFamily="50" charset="0"/>
            </a:endParaRPr>
          </a:p>
          <a:p>
            <a:pPr marL="285750" indent="-285750">
              <a:buFontTx/>
              <a:buChar char="-"/>
            </a:pPr>
            <a:endParaRPr lang="fr-FR" sz="800" dirty="0">
              <a:latin typeface="Titillium" panose="00000500000000000000" pitchFamily="50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>
                <a:latin typeface="Titillium" panose="00000500000000000000" pitchFamily="50" charset="0"/>
              </a:rPr>
              <a:t>un suivi régulier, notamment par la procédure légale de révision</a:t>
            </a:r>
          </a:p>
          <a:p>
            <a:pPr marL="285750" indent="-285750">
              <a:buFontTx/>
              <a:buChar char="-"/>
            </a:pPr>
            <a:endParaRPr lang="fr-FR" sz="800" dirty="0">
              <a:latin typeface="Titillium" panose="00000500000000000000" pitchFamily="50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>
                <a:latin typeface="Titillium" panose="00000500000000000000" pitchFamily="50" charset="0"/>
              </a:rPr>
              <a:t>des prêts ou garanties de prêts bancaires</a:t>
            </a:r>
          </a:p>
          <a:p>
            <a:pPr marL="285750" indent="-285750">
              <a:buFontTx/>
              <a:buChar char="-"/>
            </a:pPr>
            <a:endParaRPr lang="fr-FR" sz="800" dirty="0">
              <a:latin typeface="Titillium" panose="00000500000000000000" pitchFamily="50" charset="0"/>
            </a:endParaRPr>
          </a:p>
          <a:p>
            <a:r>
              <a:rPr lang="fr-FR" sz="1600" dirty="0">
                <a:latin typeface="Titillium" panose="00000500000000000000" pitchFamily="50" charset="0"/>
              </a:rPr>
              <a:t>- une animation du réseau des coopératives adhérentes de l’Union régionale</a:t>
            </a:r>
          </a:p>
          <a:p>
            <a:endParaRPr lang="fr-FR" sz="1600" dirty="0">
              <a:latin typeface="Titillium" panose="00000500000000000000" pitchFamily="50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7908" y="5206802"/>
            <a:ext cx="2164084" cy="128930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D02AA4E-237A-44C5-B76A-16E91242AFA1}"/>
              </a:ext>
            </a:extLst>
          </p:cNvPr>
          <p:cNvSpPr/>
          <p:nvPr/>
        </p:nvSpPr>
        <p:spPr>
          <a:xfrm>
            <a:off x="0" y="30675"/>
            <a:ext cx="12192000" cy="728661"/>
          </a:xfrm>
          <a:prstGeom prst="rect">
            <a:avLst/>
          </a:prstGeom>
          <a:solidFill>
            <a:srgbClr val="B4A9A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350" dirty="0"/>
              <a:t>LES MISSIONS DES UNIONS REGIONALES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2072773-DB74-40A8-B5A3-709ED469600C}"/>
              </a:ext>
            </a:extLst>
          </p:cNvPr>
          <p:cNvSpPr txBox="1"/>
          <p:nvPr/>
        </p:nvSpPr>
        <p:spPr>
          <a:xfrm>
            <a:off x="2909950" y="233422"/>
            <a:ext cx="5199796" cy="323165"/>
          </a:xfrm>
          <a:prstGeom prst="rect">
            <a:avLst/>
          </a:prstGeom>
          <a:solidFill>
            <a:srgbClr val="E3004C"/>
          </a:solidFill>
        </p:spPr>
        <p:txBody>
          <a:bodyPr wrap="square" rtlCol="0">
            <a:spAutoFit/>
          </a:bodyPr>
          <a:lstStyle/>
          <a:p>
            <a:r>
              <a:rPr lang="fr-FR" sz="1500" b="1" dirty="0">
                <a:solidFill>
                  <a:schemeClr val="bg1"/>
                </a:solidFill>
                <a:latin typeface="Titillium" panose="00000500000000000000" pitchFamily="50" charset="0"/>
              </a:rPr>
              <a:t>LES MISSIONS DE L’UNION REGIONALE LIMOUSIN</a:t>
            </a: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79" y="5880890"/>
            <a:ext cx="1362239" cy="81158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D02AA4E-237A-44C5-B76A-16E91242AFA1}"/>
              </a:ext>
            </a:extLst>
          </p:cNvPr>
          <p:cNvSpPr/>
          <p:nvPr/>
        </p:nvSpPr>
        <p:spPr>
          <a:xfrm>
            <a:off x="0" y="30675"/>
            <a:ext cx="12192000" cy="728661"/>
          </a:xfrm>
          <a:prstGeom prst="rect">
            <a:avLst/>
          </a:prstGeom>
          <a:solidFill>
            <a:srgbClr val="B4A9A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5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34B47853-998E-4281-8D7E-B9CC905213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5745" y="247745"/>
            <a:ext cx="135531" cy="248472"/>
          </a:xfrm>
          <a:prstGeom prst="rect">
            <a:avLst/>
          </a:prstGeom>
          <a:noFill/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A2072773-DB74-40A8-B5A3-709ED469600C}"/>
              </a:ext>
            </a:extLst>
          </p:cNvPr>
          <p:cNvSpPr txBox="1"/>
          <p:nvPr/>
        </p:nvSpPr>
        <p:spPr>
          <a:xfrm>
            <a:off x="2779395" y="233424"/>
            <a:ext cx="4822408" cy="323165"/>
          </a:xfrm>
          <a:prstGeom prst="rect">
            <a:avLst/>
          </a:prstGeom>
          <a:solidFill>
            <a:srgbClr val="E3004C"/>
          </a:solidFill>
        </p:spPr>
        <p:txBody>
          <a:bodyPr wrap="square" rtlCol="0">
            <a:spAutoFit/>
          </a:bodyPr>
          <a:lstStyle/>
          <a:p>
            <a:r>
              <a:rPr lang="fr-FR" sz="1500" b="1" dirty="0" err="1">
                <a:solidFill>
                  <a:schemeClr val="bg1"/>
                </a:solidFill>
                <a:latin typeface="Titillium" panose="00000500000000000000" pitchFamily="50" charset="0"/>
              </a:rPr>
              <a:t>Scop</a:t>
            </a:r>
            <a:r>
              <a:rPr lang="fr-FR" sz="1500" b="1" dirty="0">
                <a:solidFill>
                  <a:schemeClr val="bg1"/>
                </a:solidFill>
                <a:latin typeface="Titillium" panose="00000500000000000000" pitchFamily="50" charset="0"/>
              </a:rPr>
              <a:t> et </a:t>
            </a:r>
            <a:r>
              <a:rPr lang="fr-FR" sz="1500" b="1" dirty="0" err="1">
                <a:solidFill>
                  <a:schemeClr val="bg1"/>
                </a:solidFill>
                <a:latin typeface="Titillium" panose="00000500000000000000" pitchFamily="50" charset="0"/>
              </a:rPr>
              <a:t>scic</a:t>
            </a:r>
            <a:r>
              <a:rPr lang="fr-FR" sz="1500" b="1" dirty="0">
                <a:solidFill>
                  <a:schemeClr val="bg1"/>
                </a:solidFill>
                <a:latin typeface="Titillium" panose="00000500000000000000" pitchFamily="50" charset="0"/>
              </a:rPr>
              <a:t> en </a:t>
            </a:r>
            <a:r>
              <a:rPr lang="fr-FR" sz="1500" b="1" dirty="0" err="1">
                <a:solidFill>
                  <a:schemeClr val="bg1"/>
                </a:solidFill>
                <a:latin typeface="Titillium" panose="00000500000000000000" pitchFamily="50" charset="0"/>
              </a:rPr>
              <a:t>correze</a:t>
            </a:r>
            <a:endParaRPr lang="fr-FR" sz="1500" b="1" dirty="0">
              <a:solidFill>
                <a:schemeClr val="bg1"/>
              </a:solidFill>
              <a:latin typeface="Titillium" panose="00000500000000000000" pitchFamily="50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193228"/>
              </p:ext>
            </p:extLst>
          </p:nvPr>
        </p:nvGraphicFramePr>
        <p:xfrm>
          <a:off x="2088107" y="1219202"/>
          <a:ext cx="5513696" cy="2641363"/>
        </p:xfrm>
        <a:graphic>
          <a:graphicData uri="http://schemas.openxmlformats.org/drawingml/2006/table">
            <a:tbl>
              <a:tblPr firstCol="1" bandRow="1"/>
              <a:tblGrid>
                <a:gridCol w="1181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35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3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14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38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4186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657850" algn="r"/>
                        </a:tabLst>
                      </a:pPr>
                      <a:r>
                        <a:rPr lang="fr-FR" sz="2400" b="1" dirty="0">
                          <a:solidFill>
                            <a:srgbClr val="66003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7" marR="37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657850" algn="r"/>
                        </a:tabLst>
                      </a:pPr>
                      <a:r>
                        <a:rPr lang="fr-FR" sz="1400" b="1" dirty="0">
                          <a:solidFill>
                            <a:srgbClr val="E2004C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Coopératives </a:t>
                      </a:r>
                      <a:endParaRPr lang="fr-FR" sz="1400" dirty="0">
                        <a:solidFill>
                          <a:srgbClr val="E2004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657850" algn="r"/>
                        </a:tabLst>
                      </a:pPr>
                      <a:r>
                        <a:rPr lang="fr-FR" sz="1400" b="1" dirty="0">
                          <a:solidFill>
                            <a:srgbClr val="E2004C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(SCOP, SCIC, filiales, établissements)</a:t>
                      </a:r>
                      <a:endParaRPr lang="fr-FR" sz="1400" dirty="0">
                        <a:solidFill>
                          <a:srgbClr val="E2004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7" marR="37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657850" algn="r"/>
                        </a:tabLst>
                      </a:pPr>
                      <a:r>
                        <a:rPr lang="fr-FR" sz="1400" b="1" dirty="0">
                          <a:solidFill>
                            <a:srgbClr val="E2004C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Salariés</a:t>
                      </a:r>
                      <a:endParaRPr lang="fr-FR" sz="1400" dirty="0">
                        <a:solidFill>
                          <a:srgbClr val="E2004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7" marR="37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1176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657850" algn="r"/>
                        </a:tabLst>
                      </a:pPr>
                      <a:r>
                        <a:rPr lang="fr-FR" sz="1400" b="1" dirty="0">
                          <a:solidFill>
                            <a:srgbClr val="E2004C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Salariés/ </a:t>
                      </a:r>
                      <a:br>
                        <a:rPr lang="fr-FR" sz="1400" b="1" dirty="0">
                          <a:solidFill>
                            <a:srgbClr val="E2004C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400" b="1" dirty="0">
                          <a:solidFill>
                            <a:srgbClr val="E2004C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associés</a:t>
                      </a:r>
                      <a:endParaRPr lang="fr-FR" sz="1400" dirty="0">
                        <a:solidFill>
                          <a:srgbClr val="E2004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7" marR="37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657850" algn="r"/>
                        </a:tabLst>
                      </a:pPr>
                      <a:r>
                        <a:rPr lang="fr-FR" sz="1400" b="1" dirty="0">
                          <a:solidFill>
                            <a:srgbClr val="E2004C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Taux de sociétariat</a:t>
                      </a:r>
                      <a:endParaRPr lang="fr-FR" sz="1400" dirty="0">
                        <a:solidFill>
                          <a:srgbClr val="E2004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7" marR="37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5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5657850" algn="r"/>
                        </a:tabLst>
                      </a:pPr>
                      <a:r>
                        <a:rPr lang="fr-FR" sz="1400" b="1" dirty="0">
                          <a:solidFill>
                            <a:srgbClr val="E2004C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tilliumText14L-600wt" pitchFamily="50" charset="0"/>
                        </a:rPr>
                        <a:t>Haute-Vienne</a:t>
                      </a:r>
                      <a:endParaRPr lang="fr-FR" sz="1400" dirty="0">
                        <a:solidFill>
                          <a:srgbClr val="E2004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7" marR="37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5657850" algn="r"/>
                        </a:tabLs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7" marR="37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5657850" algn="r"/>
                        </a:tabLs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792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7" marR="37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5657850" algn="r"/>
                        </a:tabLs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530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7" marR="37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5657850" algn="r"/>
                        </a:tabLs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69 %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7" marR="37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3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5657850" algn="r"/>
                        </a:tabLst>
                      </a:pPr>
                      <a:r>
                        <a:rPr lang="fr-FR" sz="1400" b="1" dirty="0">
                          <a:solidFill>
                            <a:srgbClr val="E2004C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tilliumText14L-600wt" pitchFamily="50" charset="0"/>
                        </a:rPr>
                        <a:t>Corrèze</a:t>
                      </a:r>
                      <a:endParaRPr lang="fr-FR" sz="1400" dirty="0">
                        <a:solidFill>
                          <a:srgbClr val="E2004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7" marR="37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5657850" algn="r"/>
                        </a:tabLs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7" marR="37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5657850" algn="r"/>
                        </a:tabLs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228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7" marR="37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5657850" algn="r"/>
                        </a:tabLst>
                      </a:pPr>
                      <a:r>
                        <a:rPr lang="fr-F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126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7" marR="37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5657850" algn="r"/>
                        </a:tabLs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54 %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7" marR="37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3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5657850" algn="r"/>
                        </a:tabLst>
                      </a:pPr>
                      <a:r>
                        <a:rPr lang="fr-FR" sz="1400" b="1" dirty="0">
                          <a:solidFill>
                            <a:srgbClr val="E2004C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tilliumText14L-600wt" pitchFamily="50" charset="0"/>
                        </a:rPr>
                        <a:t>Creuse</a:t>
                      </a:r>
                      <a:endParaRPr lang="fr-FR" sz="1400" dirty="0">
                        <a:solidFill>
                          <a:srgbClr val="E2004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7" marR="37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5657850" algn="r"/>
                        </a:tabLs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7" marR="37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5657850" algn="r"/>
                        </a:tabLs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7" marR="37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5657850" algn="r"/>
                        </a:tabLs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7" marR="37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5657850" algn="r"/>
                        </a:tabLs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61 %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7" marR="37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3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5657850" algn="r"/>
                        </a:tabLst>
                      </a:pPr>
                      <a:r>
                        <a:rPr lang="fr-FR" sz="1400" b="1" dirty="0">
                          <a:solidFill>
                            <a:srgbClr val="E2004C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tilliumText14L-600wt" pitchFamily="50" charset="0"/>
                        </a:rPr>
                        <a:t>TOTAL</a:t>
                      </a:r>
                      <a:endParaRPr lang="fr-FR" sz="1400" dirty="0">
                        <a:solidFill>
                          <a:srgbClr val="E2004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7" marR="37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5657850" algn="r"/>
                        </a:tabLst>
                      </a:pPr>
                      <a:r>
                        <a:rPr lang="fr-FR" sz="1400" b="1" dirty="0">
                          <a:solidFill>
                            <a:srgbClr val="E2004C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fr-FR" sz="1400" dirty="0">
                        <a:solidFill>
                          <a:srgbClr val="E2004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7" marR="37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5657850" algn="r"/>
                        </a:tabLst>
                      </a:pPr>
                      <a:r>
                        <a:rPr lang="fr-FR" sz="1400" b="1" dirty="0">
                          <a:solidFill>
                            <a:srgbClr val="E2004C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1 090</a:t>
                      </a:r>
                      <a:endParaRPr lang="fr-FR" sz="1400" dirty="0">
                        <a:solidFill>
                          <a:srgbClr val="E2004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7" marR="37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5657850" algn="r"/>
                        </a:tabLst>
                      </a:pPr>
                      <a:r>
                        <a:rPr lang="fr-FR" sz="1400" b="1" dirty="0">
                          <a:solidFill>
                            <a:srgbClr val="E2004C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694</a:t>
                      </a:r>
                      <a:endParaRPr lang="fr-FR" sz="1400" dirty="0">
                        <a:solidFill>
                          <a:srgbClr val="E2004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7" marR="37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5657850" algn="r"/>
                        </a:tabLst>
                      </a:pPr>
                      <a:r>
                        <a:rPr lang="fr-FR" sz="1400" b="1" dirty="0">
                          <a:solidFill>
                            <a:srgbClr val="E2004C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65  %</a:t>
                      </a:r>
                      <a:endParaRPr lang="fr-FR" sz="1400" dirty="0">
                        <a:solidFill>
                          <a:srgbClr val="E2004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7" marR="37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AutoShape 2" descr="Résultat de recherche d'images pour &quot;la petite marchande d'histoires uzerch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03558" y="1468320"/>
            <a:ext cx="1531037" cy="1531037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25575" y="4100840"/>
            <a:ext cx="2847619" cy="676190"/>
          </a:xfrm>
          <a:prstGeom prst="rect">
            <a:avLst/>
          </a:prstGeom>
        </p:spPr>
      </p:pic>
      <p:sp>
        <p:nvSpPr>
          <p:cNvPr id="6" name="AutoShape 4" descr="Résultat de recherche d'images pour &quot;ibsac scop forma pro 19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80036" y="5189604"/>
            <a:ext cx="2182078" cy="986508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0375" y="4348442"/>
            <a:ext cx="2924270" cy="64255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66599" y="5118890"/>
            <a:ext cx="1524000" cy="152400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01188" y="4246999"/>
            <a:ext cx="1212106" cy="1212106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762235" y="5229209"/>
            <a:ext cx="1413681" cy="1413681"/>
          </a:xfrm>
          <a:prstGeom prst="rect">
            <a:avLst/>
          </a:prstGeom>
        </p:spPr>
      </p:pic>
      <p:sp>
        <p:nvSpPr>
          <p:cNvPr id="17" name="AutoShape 6" descr="Résultat de recherche d'images pour &quot;electro service 19 brive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60375" y="2776159"/>
            <a:ext cx="1364776" cy="136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841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76E67A9F-0EAA-4AB5-917E-ED87AAE7CB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024" y="6103770"/>
            <a:ext cx="1133378" cy="67494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D848EA5F-C1DE-4F7F-97AA-1F279136394F}"/>
              </a:ext>
            </a:extLst>
          </p:cNvPr>
          <p:cNvSpPr txBox="1"/>
          <p:nvPr/>
        </p:nvSpPr>
        <p:spPr>
          <a:xfrm>
            <a:off x="2887402" y="1795464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chemeClr val="bg1"/>
                </a:solidFill>
                <a:latin typeface="Titillium" panose="00000500000000000000" pitchFamily="50" charset="0"/>
              </a:rPr>
              <a:t>1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B3B9C04-5EF5-4061-9CFD-A51F846BEFF9}"/>
              </a:ext>
            </a:extLst>
          </p:cNvPr>
          <p:cNvSpPr txBox="1"/>
          <p:nvPr/>
        </p:nvSpPr>
        <p:spPr>
          <a:xfrm>
            <a:off x="2887403" y="2998311"/>
            <a:ext cx="127098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Titillium" panose="00000500000000000000" pitchFamily="50" charset="0"/>
              </a:rPr>
              <a:t>Intercalaire</a:t>
            </a:r>
          </a:p>
          <a:p>
            <a:r>
              <a:rPr lang="fr-F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Sous-titre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2072773-DB74-40A8-B5A3-709ED469600C}"/>
              </a:ext>
            </a:extLst>
          </p:cNvPr>
          <p:cNvSpPr txBox="1"/>
          <p:nvPr/>
        </p:nvSpPr>
        <p:spPr>
          <a:xfrm>
            <a:off x="2581276" y="210400"/>
            <a:ext cx="277891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b="1" dirty="0">
                <a:solidFill>
                  <a:schemeClr val="bg1"/>
                </a:solidFill>
                <a:latin typeface="Titillium" panose="00000500000000000000" pitchFamily="50" charset="0"/>
              </a:rPr>
              <a:t>Titre de la slide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D02AA4E-237A-44C5-B76A-16E91242AFA1}"/>
              </a:ext>
            </a:extLst>
          </p:cNvPr>
          <p:cNvSpPr/>
          <p:nvPr/>
        </p:nvSpPr>
        <p:spPr>
          <a:xfrm>
            <a:off x="0" y="0"/>
            <a:ext cx="12192000" cy="728661"/>
          </a:xfrm>
          <a:prstGeom prst="rect">
            <a:avLst/>
          </a:prstGeom>
          <a:solidFill>
            <a:srgbClr val="B4A9A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5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072773-DB74-40A8-B5A3-709ED469600C}"/>
              </a:ext>
            </a:extLst>
          </p:cNvPr>
          <p:cNvSpPr txBox="1"/>
          <p:nvPr/>
        </p:nvSpPr>
        <p:spPr>
          <a:xfrm>
            <a:off x="2843263" y="210400"/>
            <a:ext cx="5098208" cy="323165"/>
          </a:xfrm>
          <a:prstGeom prst="rect">
            <a:avLst/>
          </a:prstGeom>
          <a:solidFill>
            <a:srgbClr val="E3004C"/>
          </a:solidFill>
        </p:spPr>
        <p:txBody>
          <a:bodyPr wrap="square" rtlCol="0">
            <a:spAutoFit/>
          </a:bodyPr>
          <a:lstStyle/>
          <a:p>
            <a:r>
              <a:rPr lang="fr-FR" sz="1500" b="1" dirty="0">
                <a:solidFill>
                  <a:schemeClr val="bg1"/>
                </a:solidFill>
                <a:latin typeface="Titillium" panose="00000500000000000000" pitchFamily="50" charset="0"/>
              </a:rPr>
              <a:t>Outils financiers du Mouvement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34B47853-998E-4281-8D7E-B9CC905213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5745" y="247745"/>
            <a:ext cx="135531" cy="248472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423081" y="247745"/>
            <a:ext cx="1105468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dirty="0">
              <a:solidFill>
                <a:srgbClr val="4E4E4E"/>
              </a:solidFill>
              <a:latin typeface="inherit"/>
            </a:endParaRPr>
          </a:p>
          <a:p>
            <a:pPr algn="just"/>
            <a:endParaRPr lang="fr-FR" dirty="0">
              <a:solidFill>
                <a:srgbClr val="4E4E4E"/>
              </a:solidFill>
              <a:latin typeface="inherit"/>
            </a:endParaRPr>
          </a:p>
          <a:p>
            <a:pPr algn="just"/>
            <a:endParaRPr lang="fr-FR" dirty="0">
              <a:solidFill>
                <a:srgbClr val="4E4E4E"/>
              </a:solidFill>
              <a:latin typeface="inherit"/>
            </a:endParaRPr>
          </a:p>
          <a:p>
            <a:pPr algn="ctr"/>
            <a:r>
              <a:rPr lang="fr-FR" sz="1600" b="1" dirty="0">
                <a:latin typeface="inherit"/>
              </a:rPr>
              <a:t>Le réseau des </a:t>
            </a:r>
            <a:r>
              <a:rPr lang="fr-FR" sz="1600" b="1" dirty="0" err="1">
                <a:latin typeface="inherit"/>
              </a:rPr>
              <a:t>Scop</a:t>
            </a:r>
            <a:r>
              <a:rPr lang="fr-FR" sz="1600" b="1" dirty="0">
                <a:latin typeface="inherit"/>
              </a:rPr>
              <a:t> dispose d’une palette d’instruments financiers diversifiés au service de tous les projets d’entreprises coopératives, qu’elles soient nouvelles (création, reprise ou transformation), ou déjà existantes (développement, investissement, croissance externe, recapitalisation, etc.).</a:t>
            </a:r>
            <a:br>
              <a:rPr lang="fr-FR" sz="1600" b="1" dirty="0">
                <a:latin typeface="inherit"/>
              </a:rPr>
            </a:br>
            <a:endParaRPr lang="fr-FR" sz="1600" b="1" dirty="0">
              <a:latin typeface="Arial" panose="020B0604020202020204" pitchFamily="34" charset="0"/>
            </a:endParaRPr>
          </a:p>
          <a:p>
            <a:pPr algn="ctr"/>
            <a:r>
              <a:rPr lang="fr-FR" b="1" dirty="0">
                <a:latin typeface="inherit"/>
              </a:rPr>
              <a:t>Les trois principaux outils financiers du réseau permettent </a:t>
            </a:r>
            <a:r>
              <a:rPr lang="fr-FR" b="1" dirty="0">
                <a:solidFill>
                  <a:srgbClr val="4E4E4E"/>
                </a:solidFill>
                <a:latin typeface="inherit"/>
              </a:rPr>
              <a:t>:</a:t>
            </a:r>
            <a:br>
              <a:rPr lang="fr-FR" dirty="0">
                <a:solidFill>
                  <a:srgbClr val="4E4E4E"/>
                </a:solidFill>
                <a:latin typeface="inherit"/>
              </a:rPr>
            </a:br>
            <a:endParaRPr lang="fr-FR" dirty="0">
              <a:solidFill>
                <a:srgbClr val="4E4E4E"/>
              </a:solidFill>
              <a:latin typeface="Arial" panose="020B0604020202020204" pitchFamily="34" charset="0"/>
            </a:endParaRPr>
          </a:p>
          <a:p>
            <a:r>
              <a:rPr lang="fr-FR" dirty="0">
                <a:solidFill>
                  <a:srgbClr val="4E4E4E"/>
                </a:solidFill>
                <a:latin typeface="inherit"/>
              </a:rPr>
              <a:t>- d’octroyer des prêts participatifs (</a:t>
            </a:r>
            <a:r>
              <a:rPr lang="fr-FR" b="1" dirty="0">
                <a:solidFill>
                  <a:srgbClr val="4E4E4E"/>
                </a:solidFill>
                <a:latin typeface="inherit"/>
              </a:rPr>
              <a:t>SOCODEN</a:t>
            </a:r>
            <a:r>
              <a:rPr lang="fr-FR" dirty="0">
                <a:solidFill>
                  <a:srgbClr val="4E4E4E"/>
                </a:solidFill>
                <a:latin typeface="inherit"/>
              </a:rPr>
              <a:t>)</a:t>
            </a:r>
            <a:br>
              <a:rPr lang="fr-FR" dirty="0">
                <a:solidFill>
                  <a:srgbClr val="4E4E4E"/>
                </a:solidFill>
                <a:latin typeface="inherit"/>
              </a:rPr>
            </a:br>
            <a:r>
              <a:rPr lang="fr-FR" dirty="0">
                <a:solidFill>
                  <a:srgbClr val="4E4E4E"/>
                </a:solidFill>
                <a:latin typeface="inherit"/>
              </a:rPr>
              <a:t>Ces prêts participatifs ont vocation à couvrir le besoin en fonds de roulement et l’immatériel.</a:t>
            </a:r>
            <a:br>
              <a:rPr lang="fr-FR" dirty="0">
                <a:solidFill>
                  <a:srgbClr val="4E4E4E"/>
                </a:solidFill>
                <a:latin typeface="inherit"/>
              </a:rPr>
            </a:br>
            <a:r>
              <a:rPr lang="fr-FR" dirty="0">
                <a:solidFill>
                  <a:srgbClr val="4E4E4E"/>
                </a:solidFill>
                <a:latin typeface="inherit"/>
              </a:rPr>
              <a:t> </a:t>
            </a:r>
          </a:p>
          <a:p>
            <a:r>
              <a:rPr lang="fr-FR" dirty="0">
                <a:solidFill>
                  <a:srgbClr val="4E4E4E"/>
                </a:solidFill>
                <a:latin typeface="inherit"/>
              </a:rPr>
              <a:t>- de garantir les prêts moyen terme, financements de BFR ou les crédits baux accordés aux </a:t>
            </a:r>
            <a:r>
              <a:rPr lang="fr-FR" dirty="0" err="1">
                <a:solidFill>
                  <a:srgbClr val="4E4E4E"/>
                </a:solidFill>
                <a:latin typeface="inherit"/>
              </a:rPr>
              <a:t>Scop</a:t>
            </a:r>
            <a:r>
              <a:rPr lang="fr-FR" dirty="0">
                <a:solidFill>
                  <a:srgbClr val="4E4E4E"/>
                </a:solidFill>
                <a:latin typeface="inherit"/>
              </a:rPr>
              <a:t> par le Crédit Coopératif (</a:t>
            </a:r>
            <a:r>
              <a:rPr lang="fr-FR" b="1" dirty="0">
                <a:solidFill>
                  <a:srgbClr val="4E4E4E"/>
                </a:solidFill>
                <a:latin typeface="inherit"/>
              </a:rPr>
              <a:t>SOFISCOP</a:t>
            </a:r>
            <a:r>
              <a:rPr lang="fr-FR" dirty="0">
                <a:solidFill>
                  <a:srgbClr val="4E4E4E"/>
                </a:solidFill>
                <a:latin typeface="inherit"/>
              </a:rPr>
              <a:t>).</a:t>
            </a:r>
            <a:br>
              <a:rPr lang="fr-FR" dirty="0">
                <a:solidFill>
                  <a:srgbClr val="4E4E4E"/>
                </a:solidFill>
                <a:latin typeface="inherit"/>
              </a:rPr>
            </a:br>
            <a:r>
              <a:rPr lang="fr-FR" dirty="0">
                <a:solidFill>
                  <a:srgbClr val="4E4E4E"/>
                </a:solidFill>
                <a:latin typeface="inherit"/>
              </a:rPr>
              <a:t>Cette société de caution mutuelle garantit des prêts personnels pour des apports en capital et supprime ainsi des cautions personnelles.</a:t>
            </a:r>
            <a:br>
              <a:rPr lang="fr-FR" dirty="0">
                <a:solidFill>
                  <a:srgbClr val="4E4E4E"/>
                </a:solidFill>
                <a:latin typeface="inherit"/>
              </a:rPr>
            </a:br>
            <a:r>
              <a:rPr lang="fr-FR" dirty="0">
                <a:solidFill>
                  <a:srgbClr val="4E4E4E"/>
                </a:solidFill>
                <a:latin typeface="inherit"/>
              </a:rPr>
              <a:t> </a:t>
            </a:r>
          </a:p>
          <a:p>
            <a:r>
              <a:rPr lang="fr-FR" dirty="0">
                <a:solidFill>
                  <a:srgbClr val="4E4E4E"/>
                </a:solidFill>
                <a:latin typeface="inherit"/>
              </a:rPr>
              <a:t>- d’intervenir en capital, en titres participatifs et obligations convertibles (</a:t>
            </a:r>
            <a:r>
              <a:rPr lang="fr-FR" b="1" dirty="0">
                <a:solidFill>
                  <a:srgbClr val="4E4E4E"/>
                </a:solidFill>
                <a:latin typeface="inherit"/>
              </a:rPr>
              <a:t>SCOPINVEST)</a:t>
            </a:r>
            <a:endParaRPr lang="fr-FR" b="0" i="0" dirty="0">
              <a:solidFill>
                <a:srgbClr val="4E4E4E"/>
              </a:solidFill>
              <a:effectLst/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62394311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DocBienvenu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bg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15684340_TF10001108" id="{21D781BD-D87E-410F-98B2-1F83A9D33089}" vid="{EAAC1C9A-8D2C-4710-8D5B-945A6982405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Bienvenue dans PowerPoint(2)</Template>
  <TotalTime>5895</TotalTime>
  <Words>352</Words>
  <Application>Microsoft Office PowerPoint</Application>
  <PresentationFormat>Grand écran</PresentationFormat>
  <Paragraphs>63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Calibri</vt:lpstr>
      <vt:lpstr>inherit</vt:lpstr>
      <vt:lpstr>Segoe UI</vt:lpstr>
      <vt:lpstr>Segoe UI Light</vt:lpstr>
      <vt:lpstr>Titillium</vt:lpstr>
      <vt:lpstr>DocBienvenue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Frédéric Metaireau</dc:creator>
  <cp:keywords/>
  <cp:lastModifiedBy>Karl Courgnaud</cp:lastModifiedBy>
  <cp:revision>224</cp:revision>
  <dcterms:created xsi:type="dcterms:W3CDTF">2018-01-08T13:08:17Z</dcterms:created>
  <dcterms:modified xsi:type="dcterms:W3CDTF">2020-02-17T07:25:44Z</dcterms:modified>
  <cp:version/>
</cp:coreProperties>
</file>