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60" r:id="rId7"/>
    <p:sldId id="261" r:id="rId8"/>
    <p:sldId id="269" r:id="rId9"/>
    <p:sldId id="259" r:id="rId10"/>
    <p:sldId id="270" r:id="rId11"/>
    <p:sldId id="262" r:id="rId12"/>
    <p:sldId id="271" r:id="rId13"/>
    <p:sldId id="272" r:id="rId14"/>
    <p:sldId id="263" r:id="rId15"/>
    <p:sldId id="265" r:id="rId16"/>
    <p:sldId id="264" r:id="rId17"/>
    <p:sldId id="266" r:id="rId18"/>
    <p:sldId id="273" r:id="rId19"/>
    <p:sldId id="274" r:id="rId20"/>
    <p:sldId id="267" r:id="rId21"/>
    <p:sldId id="268" r:id="rId22"/>
    <p:sldId id="281" r:id="rId23"/>
    <p:sldId id="275" r:id="rId24"/>
    <p:sldId id="276" r:id="rId25"/>
    <p:sldId id="280" r:id="rId26"/>
    <p:sldId id="279" r:id="rId27"/>
    <p:sldId id="277" r:id="rId28"/>
    <p:sldId id="278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59DFC-1291-90EB-C509-CC7F40D9F6D1}" v="75" dt="2020-02-12T16:05:12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Duval" userId="S::a.duval@cress-na.org::1368c8fa-7685-4bf5-9273-d4881e3417d8" providerId="AD" clId="Web-{3AD59DFC-1291-90EB-C509-CC7F40D9F6D1}"/>
    <pc:docChg chg="modSld">
      <pc:chgData name="Alexandra Duval" userId="S::a.duval@cress-na.org::1368c8fa-7685-4bf5-9273-d4881e3417d8" providerId="AD" clId="Web-{3AD59DFC-1291-90EB-C509-CC7F40D9F6D1}" dt="2020-02-12T16:05:12.508" v="73" actId="20577"/>
      <pc:docMkLst>
        <pc:docMk/>
      </pc:docMkLst>
      <pc:sldChg chg="modSp">
        <pc:chgData name="Alexandra Duval" userId="S::a.duval@cress-na.org::1368c8fa-7685-4bf5-9273-d4881e3417d8" providerId="AD" clId="Web-{3AD59DFC-1291-90EB-C509-CC7F40D9F6D1}" dt="2020-02-12T16:01:41.835" v="10" actId="20577"/>
        <pc:sldMkLst>
          <pc:docMk/>
          <pc:sldMk cId="1578723359" sldId="257"/>
        </pc:sldMkLst>
        <pc:spChg chg="mod">
          <ac:chgData name="Alexandra Duval" userId="S::a.duval@cress-na.org::1368c8fa-7685-4bf5-9273-d4881e3417d8" providerId="AD" clId="Web-{3AD59DFC-1291-90EB-C509-CC7F40D9F6D1}" dt="2020-02-12T16:01:41.835" v="10" actId="20577"/>
          <ac:spMkLst>
            <pc:docMk/>
            <pc:sldMk cId="1578723359" sldId="257"/>
            <ac:spMk id="3" creationId="{CAEA0604-F96C-42AB-A722-A43D69823AC4}"/>
          </ac:spMkLst>
        </pc:spChg>
      </pc:sldChg>
      <pc:sldChg chg="modSp">
        <pc:chgData name="Alexandra Duval" userId="S::a.duval@cress-na.org::1368c8fa-7685-4bf5-9273-d4881e3417d8" providerId="AD" clId="Web-{3AD59DFC-1291-90EB-C509-CC7F40D9F6D1}" dt="2020-02-12T16:03:59.023" v="52" actId="20577"/>
        <pc:sldMkLst>
          <pc:docMk/>
          <pc:sldMk cId="1222953977" sldId="266"/>
        </pc:sldMkLst>
        <pc:spChg chg="mod">
          <ac:chgData name="Alexandra Duval" userId="S::a.duval@cress-na.org::1368c8fa-7685-4bf5-9273-d4881e3417d8" providerId="AD" clId="Web-{3AD59DFC-1291-90EB-C509-CC7F40D9F6D1}" dt="2020-02-12T16:03:59.023" v="52" actId="20577"/>
          <ac:spMkLst>
            <pc:docMk/>
            <pc:sldMk cId="1222953977" sldId="266"/>
            <ac:spMk id="3" creationId="{CAEA0604-F96C-42AB-A722-A43D69823AC4}"/>
          </ac:spMkLst>
        </pc:spChg>
      </pc:sldChg>
      <pc:sldChg chg="modSp">
        <pc:chgData name="Alexandra Duval" userId="S::a.duval@cress-na.org::1368c8fa-7685-4bf5-9273-d4881e3417d8" providerId="AD" clId="Web-{3AD59DFC-1291-90EB-C509-CC7F40D9F6D1}" dt="2020-02-12T16:05:12.508" v="72" actId="20577"/>
        <pc:sldMkLst>
          <pc:docMk/>
          <pc:sldMk cId="3866790837" sldId="273"/>
        </pc:sldMkLst>
        <pc:spChg chg="mod">
          <ac:chgData name="Alexandra Duval" userId="S::a.duval@cress-na.org::1368c8fa-7685-4bf5-9273-d4881e3417d8" providerId="AD" clId="Web-{3AD59DFC-1291-90EB-C509-CC7F40D9F6D1}" dt="2020-02-12T16:05:12.508" v="72" actId="20577"/>
          <ac:spMkLst>
            <pc:docMk/>
            <pc:sldMk cId="3866790837" sldId="273"/>
            <ac:spMk id="3" creationId="{CAEA0604-F96C-42AB-A722-A43D69823A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231FF-AB17-475C-8BFF-1A182502994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E8236-4C6A-4C9B-80EC-A7F8F1484C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4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BACA-11A0-469C-A575-8CB4D841285B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34D-99A5-48D8-A6EC-5A6878581972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BDA0-232C-4C96-937C-3043C76C2002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2775-BDA3-4A09-BF67-963607341201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8615-3E6B-4C87-82A9-08FB4F6108A9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37C1-D4C9-46CE-A7F6-55F8F2C2F039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AC83-AE30-451B-BE91-E04585A941B6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66E1-EFC9-4947-A485-4A994EFB6DF6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4932-8DF2-4900-BD8D-A374461F93D4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D127-0706-496B-A95C-CFD9F2FE3FA2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E542-6393-4303-B009-7B3F32AA5656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346F-E518-4F61-A720-9FC930DE8582}" type="datetime1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CE10-E2DE-4211-8441-E0F33969BB6A}" type="datetime1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45F2-04C7-4370-8893-2EAFBC451B86}" type="datetime1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4E41-A563-4B99-A0BD-EE3ED4D6C4B4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4CAF-B8C3-4C6A-BBCC-00F56C972242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6766F-2AD7-437B-8166-7F2C4A9C06C3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b.coly@cress-na.or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hyperlink" Target="http://www.cress-n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hyperlink" Target="mailto:f.bares@cress-na.org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k.courgnaud@cress-na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virginie.fifis@nouvelle-aquitaine.f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xgasquet@scop.coo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5823B-6B4E-46EB-82D2-2F8FF7E2D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Rendez-vous de l’ESS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519493-94F4-474B-A83A-AE24F5FE90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Corrèze - Meyrignac L’Eglise – 14 Février 2020</a:t>
            </a: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0C55B08-D0BB-4BB9-B6E2-D983BD92E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68" y="388307"/>
            <a:ext cx="4201064" cy="13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6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Quelques chiffres …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9118D12-BBE6-433A-94D1-3B6CFBE61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100857"/>
              </p:ext>
            </p:extLst>
          </p:nvPr>
        </p:nvGraphicFramePr>
        <p:xfrm>
          <a:off x="1458913" y="2997364"/>
          <a:ext cx="4953000" cy="2201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450250739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190366147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608820023"/>
                    </a:ext>
                  </a:extLst>
                </a:gridCol>
              </a:tblGrid>
              <a:tr h="38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Corrèze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Etablissements employeurs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Effectifs salariés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29518533"/>
                  </a:ext>
                </a:extLst>
              </a:tr>
              <a:tr h="36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Associations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693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6971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54605184"/>
                  </a:ext>
                </a:extLst>
              </a:tr>
              <a:tr h="36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Coopératives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1485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86086156"/>
                  </a:ext>
                </a:extLst>
              </a:tr>
              <a:tr h="36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Fondations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1051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87065839"/>
                  </a:ext>
                </a:extLst>
              </a:tr>
              <a:tr h="36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Mutuelles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4304023"/>
                  </a:ext>
                </a:extLst>
              </a:tr>
              <a:tr h="363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Total ESS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9829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43788476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6BF8D59-4645-49E9-80A1-C7AA7255D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6824"/>
              </p:ext>
            </p:extLst>
          </p:nvPr>
        </p:nvGraphicFramePr>
        <p:xfrm>
          <a:off x="7110413" y="2345372"/>
          <a:ext cx="4000500" cy="4207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88356811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835463376"/>
                    </a:ext>
                  </a:extLst>
                </a:gridCol>
              </a:tblGrid>
              <a:tr h="557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Répartition des établissements ESS de la Corrèze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Etablissements employeurs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7698340"/>
                  </a:ext>
                </a:extLst>
              </a:tr>
              <a:tr h="316807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ACTION SOCIALE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64151452"/>
                  </a:ext>
                </a:extLst>
              </a:tr>
              <a:tr h="316807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services divers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4452659"/>
                  </a:ext>
                </a:extLst>
              </a:tr>
              <a:tr h="557580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ACTIVITÉS FINANCIÈRES ET D’ASSURANCE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6015601"/>
                  </a:ext>
                </a:extLst>
              </a:tr>
              <a:tr h="316807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NON-CLASSES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0924621"/>
                  </a:ext>
                </a:extLst>
              </a:tr>
              <a:tr h="316807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SPORT ET LOISIRS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30830381"/>
                  </a:ext>
                </a:extLst>
              </a:tr>
              <a:tr h="316807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ARTS, SPECTACLES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100108"/>
                  </a:ext>
                </a:extLst>
              </a:tr>
              <a:tr h="316807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ENSEIGNEMENT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94193614"/>
                  </a:ext>
                </a:extLst>
              </a:tr>
              <a:tr h="557580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AGRICULTURE, INDUSTRIE, CONSTRUCTION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9319450"/>
                  </a:ext>
                </a:extLst>
              </a:tr>
              <a:tr h="316807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SANTÉ HUMAINE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76561497"/>
                  </a:ext>
                </a:extLst>
              </a:tr>
              <a:tr h="316807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HEBERGEMENT ET RESTAURATION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4408136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04092B8-C9F6-4B13-83D4-655EADC6B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6290955"/>
            <a:ext cx="20746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9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Source : INSEE CLAP 2015</a:t>
            </a: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72CB27-B5B2-41F6-902F-212B2A06E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25" y="178844"/>
            <a:ext cx="1761213" cy="66193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379B6D-FFE1-42CF-9E8B-67C57117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98B26ED-A70E-49AE-93E7-F95841DE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>
                <a:solidFill>
                  <a:schemeClr val="tx2">
                    <a:lumMod val="75000"/>
                  </a:schemeClr>
                </a:solidFill>
              </a:rPr>
              <a:t>Qu’attendre de l’ESS pour une collectivité ?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3E3FF4B-413E-42C2-B52E-A3142882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Pourquoi soutenir l’ESS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A0604-F96C-42AB-A722-A43D698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/>
              <a:t>Ce sont des emplois pérennes non délocalisables</a:t>
            </a:r>
          </a:p>
          <a:p>
            <a:endParaRPr lang="fr-FR"/>
          </a:p>
          <a:p>
            <a:r>
              <a:rPr lang="fr-FR"/>
              <a:t>Les entreprises ESS favorisent la participation citoyenne et une réponse à la crise de la démocratie représentative</a:t>
            </a:r>
          </a:p>
          <a:p>
            <a:endParaRPr lang="fr-FR"/>
          </a:p>
          <a:p>
            <a:r>
              <a:rPr lang="fr-FR"/>
              <a:t>C’est un moyen de compléter les politiques publiques mises en place</a:t>
            </a:r>
          </a:p>
          <a:p>
            <a:endParaRPr lang="fr-FR"/>
          </a:p>
          <a:p>
            <a:r>
              <a:rPr lang="fr-FR"/>
              <a:t>Développer l’ESS c’est contribuer à l’attractivité d’un territoire (lien social, offre de service)</a:t>
            </a:r>
          </a:p>
          <a:p>
            <a:endParaRPr lang="fr-FR"/>
          </a:p>
          <a:p>
            <a:r>
              <a:rPr lang="fr-FR"/>
              <a:t>Des modèles économiques mobilisant des fonds régionaux, nationaux, européens injectés sur le territoire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D039A8-9D21-479D-9D06-7089F029E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25" y="178844"/>
            <a:ext cx="1761213" cy="66193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556630-EF26-4A0C-9EA7-EE8CA63F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0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98B26ED-A70E-49AE-93E7-F95841DE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>
                <a:solidFill>
                  <a:schemeClr val="tx2">
                    <a:lumMod val="75000"/>
                  </a:schemeClr>
                </a:solidFill>
              </a:rPr>
              <a:t>Quels leviers pour encourager et soutenir le développement des entreprises ESS ?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D4B0D7-2728-4831-89EA-32F5C675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1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Des prérequis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A0604-F96C-42AB-A722-A43D698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Des </a:t>
            </a:r>
            <a:r>
              <a:rPr lang="fr-FR" err="1"/>
              <a:t>élu·e·s</a:t>
            </a:r>
            <a:r>
              <a:rPr lang="fr-FR"/>
              <a:t> </a:t>
            </a:r>
            <a:r>
              <a:rPr lang="fr-FR" err="1"/>
              <a:t>sensibilisé·e·s</a:t>
            </a:r>
            <a:r>
              <a:rPr lang="fr-FR"/>
              <a:t> …</a:t>
            </a:r>
          </a:p>
          <a:p>
            <a:r>
              <a:rPr lang="fr-FR"/>
              <a:t>… qui assurent un portage politique de l’ESS</a:t>
            </a:r>
          </a:p>
          <a:p>
            <a:endParaRPr lang="fr-FR"/>
          </a:p>
          <a:p>
            <a:r>
              <a:rPr lang="fr-FR"/>
              <a:t>Bien connaître les acteurs et actrices de l’ESS de son territoire, leurs enjeux, leurs projets, leurs problématiques</a:t>
            </a:r>
          </a:p>
          <a:p>
            <a:endParaRPr lang="fr-FR"/>
          </a:p>
          <a:p>
            <a:r>
              <a:rPr lang="fr-FR"/>
              <a:t>Co construire l’action publique avec les acteurs et actrices de l’ESS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6A4CC1-6C17-4527-9F33-B75529E8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25" y="178844"/>
            <a:ext cx="1761213" cy="66193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7D9C77-C9EF-43F6-97A3-CBA71DD1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5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Quels leviers communaux et intercommunaux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A0604-F96C-42AB-A722-A43D6982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555310"/>
            <a:ext cx="8915400" cy="3355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Faire connaître les </a:t>
            </a:r>
            <a:r>
              <a:rPr lang="fr-FR" err="1"/>
              <a:t>acteurs·trices</a:t>
            </a:r>
            <a:r>
              <a:rPr lang="fr-FR"/>
              <a:t> ESS</a:t>
            </a:r>
          </a:p>
          <a:p>
            <a:pPr lvl="1"/>
            <a:r>
              <a:rPr lang="fr-FR"/>
              <a:t>Communiquer et informer sur les </a:t>
            </a:r>
            <a:r>
              <a:rPr lang="fr-FR" err="1"/>
              <a:t>acteurs·trices</a:t>
            </a:r>
            <a:r>
              <a:rPr lang="fr-FR"/>
              <a:t> ESS et leurs actions</a:t>
            </a:r>
          </a:p>
          <a:p>
            <a:pPr lvl="1"/>
            <a:r>
              <a:rPr lang="fr-FR"/>
              <a:t>Informer les </a:t>
            </a:r>
            <a:r>
              <a:rPr lang="fr-FR" err="1"/>
              <a:t>chef·fes</a:t>
            </a:r>
            <a:r>
              <a:rPr lang="fr-FR"/>
              <a:t> d’entreprises sur la reprise en SCOP …</a:t>
            </a:r>
          </a:p>
          <a:p>
            <a:r>
              <a:rPr lang="fr-FR"/>
              <a:t>Intégrer l’ESS dans toutes les politiques publiques thématiques</a:t>
            </a:r>
          </a:p>
          <a:p>
            <a:r>
              <a:rPr lang="fr-FR"/>
              <a:t>Mettre en place une politique d’achats responsables au sein de la collectivité 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D47C96-FE03-4A4C-B9BB-9DE53A54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25" y="178844"/>
            <a:ext cx="1761213" cy="66193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5DDACA-04C8-4EAF-B656-F3BECA1A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Quels leviers communaux et intercommunaux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A0604-F96C-42AB-A722-A43D6982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30048"/>
            <a:ext cx="8915400" cy="3481173"/>
          </a:xfrm>
        </p:spPr>
        <p:txBody>
          <a:bodyPr>
            <a:normAutofit/>
          </a:bodyPr>
          <a:lstStyle/>
          <a:p>
            <a:r>
              <a:rPr lang="fr-FR"/>
              <a:t>Faire connaître les acteurs ESS</a:t>
            </a:r>
          </a:p>
          <a:p>
            <a:pPr lvl="1"/>
            <a:r>
              <a:rPr lang="fr-FR"/>
              <a:t>Communiquer et informer sur les acteurs ESS et leurs actions</a:t>
            </a:r>
          </a:p>
          <a:p>
            <a:pPr lvl="1"/>
            <a:r>
              <a:rPr lang="fr-FR"/>
              <a:t>Informer les chefs d’entreprises sur la reprise en SCOP …</a:t>
            </a:r>
          </a:p>
          <a:p>
            <a:r>
              <a:rPr lang="fr-FR"/>
              <a:t>Intégrer l’ESS dans toutes les politiques publiques thématiques</a:t>
            </a:r>
          </a:p>
          <a:p>
            <a:r>
              <a:rPr lang="fr-FR"/>
              <a:t>Mettre en place une politique d’achats responsables au sein de la collectivité </a:t>
            </a:r>
          </a:p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7BBB46-42B8-4F85-850B-DB624AEC2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25" y="178844"/>
            <a:ext cx="1761213" cy="66193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A60900-DFC9-46FB-940E-A24596E4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8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98B26ED-A70E-49AE-93E7-F95841DE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100">
                <a:solidFill>
                  <a:schemeClr val="tx2">
                    <a:lumMod val="75000"/>
                  </a:schemeClr>
                </a:solidFill>
              </a:rPr>
              <a:t>Boite à outils pour les techniciens de collectivités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9F1CAC-E291-445F-A1C5-71A73A94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CRESS Nouvelle Aquitaine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A0604-F96C-42AB-A722-A43D698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Représente les 22 576 établissements ESS de Nouvelle Aquitaine</a:t>
            </a:r>
          </a:p>
          <a:p>
            <a:r>
              <a:rPr lang="fr-FR"/>
              <a:t>Promeut et défend l’ESS et sa vision de l’entreprise</a:t>
            </a:r>
          </a:p>
          <a:p>
            <a:r>
              <a:rPr lang="fr-FR"/>
              <a:t>Soutient le développement des entreprises de l’ESS</a:t>
            </a:r>
          </a:p>
          <a:p>
            <a:r>
              <a:rPr lang="fr-FR"/>
              <a:t>L’offre de service aux collectivités :</a:t>
            </a:r>
          </a:p>
          <a:p>
            <a:pPr lvl="1"/>
            <a:r>
              <a:rPr lang="fr-FR"/>
              <a:t>Appui à la réalisation de diagnostic territorial</a:t>
            </a:r>
          </a:p>
          <a:p>
            <a:pPr lvl="1"/>
            <a:r>
              <a:rPr lang="fr-FR"/>
              <a:t>Appui à la co conception de politique de soutien à l’ESS</a:t>
            </a:r>
          </a:p>
          <a:p>
            <a:pPr lvl="1"/>
            <a:r>
              <a:rPr lang="fr-FR"/>
              <a:t>Animation de collectifs ESS</a:t>
            </a:r>
          </a:p>
          <a:p>
            <a:pPr lvl="1"/>
            <a:r>
              <a:rPr lang="fr-FR"/>
              <a:t>Analyse statistique via l’observatoire de l’ESS</a:t>
            </a:r>
          </a:p>
          <a:p>
            <a:pPr lvl="1"/>
            <a:r>
              <a:rPr lang="fr-FR"/>
              <a:t>Sensibilisation des </a:t>
            </a:r>
            <a:r>
              <a:rPr lang="fr-FR" err="1"/>
              <a:t>élu.e.s</a:t>
            </a:r>
            <a:r>
              <a:rPr lang="fr-FR"/>
              <a:t> et </a:t>
            </a:r>
            <a:r>
              <a:rPr lang="fr-FR" err="1"/>
              <a:t>technicien.ne.s</a:t>
            </a:r>
            <a:endParaRPr lang="fr-FR"/>
          </a:p>
          <a:p>
            <a:pPr lvl="1"/>
            <a:r>
              <a:rPr lang="fr-FR"/>
              <a:t>Rencontres régionales ou locales inter </a:t>
            </a:r>
            <a:r>
              <a:rPr lang="fr-FR" err="1"/>
              <a:t>technicien.ne.s</a:t>
            </a:r>
            <a:r>
              <a:rPr lang="fr-FR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0885D4-311A-44D1-B0A3-71CE29A8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25" y="178844"/>
            <a:ext cx="1761213" cy="66193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E09B57-6186-467D-82BF-FB179C04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0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C458386-E471-4115-A35D-21E77856172F}"/>
              </a:ext>
            </a:extLst>
          </p:cNvPr>
          <p:cNvSpPr txBox="1"/>
          <p:nvPr/>
        </p:nvSpPr>
        <p:spPr>
          <a:xfrm>
            <a:off x="7553467" y="798985"/>
            <a:ext cx="4542202" cy="5260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Myriad Pro regular"/>
                <a:cs typeface="Myriad Pro regular"/>
              </a:rPr>
              <a:t>CONTACTS ANTENNE DE LIMOGES</a:t>
            </a:r>
          </a:p>
          <a:p>
            <a:pPr>
              <a:lnSpc>
                <a:spcPts val="1300"/>
              </a:lnSpc>
            </a:pPr>
            <a:endParaRPr lang="fr-FR" b="1">
              <a:solidFill>
                <a:schemeClr val="tx1">
                  <a:lumMod val="65000"/>
                  <a:lumOff val="35000"/>
                </a:schemeClr>
              </a:solidFill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  <a:t>05 55 79 84 83</a:t>
            </a: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700"/>
              </a:lnSpc>
            </a:pPr>
            <a:r>
              <a:rPr lang="fr-FR" sz="2000" b="1">
                <a:latin typeface="Myriad Pro regular"/>
                <a:cs typeface="Myriad Pro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www.cress-na.org</a:t>
            </a:r>
            <a:br>
              <a:rPr lang="fr-FR" sz="2000" b="1">
                <a:latin typeface="Myriad Pro regular"/>
                <a:cs typeface="Myriad Pro regular"/>
              </a:rPr>
            </a:br>
            <a:endParaRPr lang="fr-FR" sz="2000" b="1">
              <a:latin typeface="Myriad Pro regular"/>
              <a:cs typeface="Myriad Pro regular"/>
            </a:endParaRPr>
          </a:p>
          <a:p>
            <a:pPr>
              <a:lnSpc>
                <a:spcPts val="1200"/>
              </a:lnSpc>
            </a:pPr>
            <a:r>
              <a:rPr lang="fr-FR" sz="1400">
                <a:latin typeface="Myriad Pro regular"/>
                <a:cs typeface="Myriad Pro regular"/>
              </a:rPr>
              <a:t>         @</a:t>
            </a:r>
            <a:r>
              <a:rPr lang="fr-FR" sz="1400" err="1">
                <a:latin typeface="Myriad Pro regular"/>
                <a:cs typeface="Myriad Pro regular"/>
              </a:rPr>
              <a:t>CRESS_NvelleAqui</a:t>
            </a:r>
            <a:endParaRPr lang="fr-FR" sz="1400">
              <a:latin typeface="Myriad Pro regular"/>
              <a:cs typeface="Myriad Pro regular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D2613F-AD23-49F8-A602-FBC6EA34F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99" y="2090762"/>
            <a:ext cx="6079817" cy="44112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5DD0FC-DA0B-4F86-9ACE-D8EC5451A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25" y="361107"/>
            <a:ext cx="3765692" cy="14152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B4B446-E5CA-4DAD-9ECC-088B251E5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42" y="1636774"/>
            <a:ext cx="940526" cy="9405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C6CF65-C5A6-499A-AE5B-A89EC1492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58" y="2759961"/>
            <a:ext cx="940526" cy="940526"/>
          </a:xfrm>
          <a:prstGeom prst="rect">
            <a:avLst/>
          </a:prstGeom>
        </p:spPr>
      </p:pic>
      <p:pic>
        <p:nvPicPr>
          <p:cNvPr id="9" name="Image 8" descr="Une image contenant personne, homme, table, alimentation&#10;&#10;Description générée automatiquement">
            <a:extLst>
              <a:ext uri="{FF2B5EF4-FFF2-40B4-BE49-F238E27FC236}">
                <a16:creationId xmlns:a16="http://schemas.microsoft.com/office/drawing/2014/main" id="{5A576529-D19C-4F82-A2C3-9D6D7D5F5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42" y="3885474"/>
            <a:ext cx="940526" cy="9405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67B3EB-CF7C-4B15-9136-9C31CCAD47E1}"/>
              </a:ext>
            </a:extLst>
          </p:cNvPr>
          <p:cNvSpPr/>
          <p:nvPr/>
        </p:nvSpPr>
        <p:spPr>
          <a:xfrm>
            <a:off x="8494168" y="1511644"/>
            <a:ext cx="6096000" cy="3437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  <a:t>Benjamin Coly</a:t>
            </a:r>
          </a:p>
          <a:p>
            <a:pPr>
              <a:lnSpc>
                <a:spcPts val="1300"/>
              </a:lnSpc>
            </a:pPr>
            <a:b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</a:b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  <a:t>Co-directeu</a:t>
            </a: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  <a:t>r</a:t>
            </a:r>
            <a:br>
              <a:rPr lang="fr-FR" b="1">
                <a:latin typeface="Myriad Pro bold"/>
                <a:cs typeface="Myriad Pro bold"/>
              </a:rPr>
            </a:br>
            <a:br>
              <a:rPr lang="fr-FR" b="1">
                <a:latin typeface="Myriad Pro bold"/>
                <a:cs typeface="Myriad Pro bold"/>
              </a:rPr>
            </a:br>
            <a:r>
              <a:rPr lang="fr-FR" b="1">
                <a:latin typeface="Myriad Pro bold"/>
                <a:cs typeface="Myriad Pro bold"/>
                <a:hlinkClick r:id="rId8"/>
              </a:rPr>
              <a:t>b.coly@cress-na.org</a:t>
            </a: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  <a:t>Karl Courgnaud</a:t>
            </a:r>
          </a:p>
          <a:p>
            <a:pPr>
              <a:lnSpc>
                <a:spcPts val="1300"/>
              </a:lnSpc>
            </a:pPr>
            <a:b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</a:br>
            <a:r>
              <a:rPr lang="fr-FR" sz="1500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  <a:t>Animateur territorial</a:t>
            </a:r>
          </a:p>
          <a:p>
            <a:pPr>
              <a:lnSpc>
                <a:spcPts val="1300"/>
              </a:lnSpc>
            </a:pPr>
            <a:br>
              <a:rPr lang="fr-FR" b="1">
                <a:latin typeface="Myriad Pro bold"/>
                <a:cs typeface="Myriad Pro bold"/>
              </a:rPr>
            </a:br>
            <a:r>
              <a:rPr lang="fr-FR" b="1">
                <a:latin typeface="Myriad Pro bold"/>
                <a:cs typeface="Myriad Pro bold"/>
                <a:hlinkClick r:id="rId9"/>
              </a:rPr>
              <a:t>k.courgnaud@cress-na.org</a:t>
            </a:r>
            <a:r>
              <a:rPr lang="fr-FR" b="1">
                <a:latin typeface="Myriad Pro bold"/>
                <a:cs typeface="Myriad Pro bold"/>
              </a:rPr>
              <a:t> </a:t>
            </a:r>
            <a:br>
              <a:rPr lang="fr-FR" b="1">
                <a:latin typeface="Myriad Pro bold"/>
                <a:cs typeface="Myriad Pro bold"/>
              </a:rPr>
            </a:br>
            <a:endParaRPr lang="fr-FR" b="1"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endParaRPr lang="fr-FR" b="1">
              <a:solidFill>
                <a:schemeClr val="tx1">
                  <a:lumMod val="65000"/>
                  <a:lumOff val="35000"/>
                </a:schemeClr>
              </a:solidFill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r>
              <a:rPr lang="fr-FR" b="1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  <a:t>Florian </a:t>
            </a:r>
            <a:r>
              <a:rPr lang="fr-FR" b="1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  <a:t>Barès</a:t>
            </a:r>
            <a:endParaRPr lang="fr-FR" b="1">
              <a:solidFill>
                <a:schemeClr val="tx1">
                  <a:lumMod val="65000"/>
                  <a:lumOff val="35000"/>
                </a:schemeClr>
              </a:solidFill>
              <a:latin typeface="Myriad Pro bold"/>
              <a:cs typeface="Myriad Pro bold"/>
            </a:endParaRPr>
          </a:p>
          <a:p>
            <a:pPr>
              <a:lnSpc>
                <a:spcPts val="1300"/>
              </a:lnSpc>
            </a:pPr>
            <a:b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</a:br>
            <a:r>
              <a:rPr lang="fr-FR" sz="1400">
                <a:solidFill>
                  <a:schemeClr val="tx1">
                    <a:lumMod val="65000"/>
                    <a:lumOff val="35000"/>
                  </a:schemeClr>
                </a:solidFill>
                <a:latin typeface="Myriad Pro bold"/>
                <a:cs typeface="Myriad Pro bold"/>
              </a:rPr>
              <a:t>Chef de projets Sensibilisation/Formation</a:t>
            </a:r>
          </a:p>
          <a:p>
            <a:pPr>
              <a:lnSpc>
                <a:spcPts val="1300"/>
              </a:lnSpc>
            </a:pPr>
            <a:br>
              <a:rPr lang="fr-FR" b="1">
                <a:latin typeface="Myriad Pro bold"/>
                <a:cs typeface="Myriad Pro bold"/>
              </a:rPr>
            </a:br>
            <a:r>
              <a:rPr lang="fr-FR" b="1">
                <a:latin typeface="Myriad Pro bold"/>
                <a:cs typeface="Myriad Pro bold"/>
                <a:hlinkClick r:id="rId10"/>
              </a:rPr>
              <a:t>f.bares@cress-na.org</a:t>
            </a:r>
            <a:r>
              <a:rPr lang="fr-FR" b="1">
                <a:latin typeface="Myriad Pro bold"/>
                <a:cs typeface="Myriad Pro bold"/>
              </a:rPr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FC265DF-C2A4-44DC-AC5A-07AFF855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0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A0604-F96C-42AB-A722-A43D698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/>
              <a:t>L’ESS, de quoi on parle ?</a:t>
            </a:r>
          </a:p>
          <a:p>
            <a:r>
              <a:rPr lang="fr-FR"/>
              <a:t>Quelle place pour les entreprises ESS en Corrèze ?</a:t>
            </a:r>
          </a:p>
          <a:p>
            <a:r>
              <a:rPr lang="fr-FR"/>
              <a:t>Qu’attendre de l’ESS pour une collectivité ?</a:t>
            </a:r>
          </a:p>
          <a:p>
            <a:r>
              <a:rPr lang="fr-FR"/>
              <a:t>Quels leviers pour encourager et soutenir le développement des entreprises ESS ?</a:t>
            </a:r>
          </a:p>
          <a:p>
            <a:pPr lvl="0"/>
            <a:r>
              <a:rPr lang="fr-FR"/>
              <a:t>Boite à outils pour les </a:t>
            </a:r>
            <a:r>
              <a:rPr lang="fr-FR" err="1"/>
              <a:t>technicien·nes</a:t>
            </a:r>
            <a:r>
              <a:rPr lang="fr-FR"/>
              <a:t> de collectivités :</a:t>
            </a:r>
          </a:p>
          <a:p>
            <a:pPr lvl="1"/>
            <a:r>
              <a:rPr lang="fr-FR"/>
              <a:t>La CRESS</a:t>
            </a:r>
          </a:p>
          <a:p>
            <a:pPr lvl="1"/>
            <a:r>
              <a:rPr lang="fr-FR"/>
              <a:t>Règlement d’intervention ESS de la Région Nouvelle-Aquitaine</a:t>
            </a:r>
          </a:p>
          <a:p>
            <a:pPr lvl="1"/>
            <a:r>
              <a:rPr lang="fr-FR"/>
              <a:t>Accompagnement à la création d’activité : Incubateur ESS Rhizome</a:t>
            </a:r>
          </a:p>
          <a:p>
            <a:pPr lvl="1"/>
            <a:r>
              <a:rPr lang="fr-FR"/>
              <a:t>Ressources sectorielles (Offre de service des têtes de réseaux et autres structures ressources  (INAE, URSCOP, France Active Limousin, DLA …)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B377B8-2504-4F8F-B4BE-F88CBE79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2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Règlement d’intervention ESS de la Région Nouvelle-Aquitaine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334B4B-AAD0-4E52-A597-F331B1AB2814}"/>
              </a:ext>
            </a:extLst>
          </p:cNvPr>
          <p:cNvSpPr txBox="1"/>
          <p:nvPr/>
        </p:nvSpPr>
        <p:spPr>
          <a:xfrm>
            <a:off x="7146388" y="2729132"/>
            <a:ext cx="4895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Virginie FIFIS</a:t>
            </a:r>
          </a:p>
          <a:p>
            <a:r>
              <a:rPr lang="fr-FR"/>
              <a:t>Chargée de mission ESS</a:t>
            </a:r>
          </a:p>
          <a:p>
            <a:r>
              <a:rPr lang="fr-FR"/>
              <a:t>Site de Limoges</a:t>
            </a:r>
            <a:br>
              <a:rPr lang="fr-FR"/>
            </a:br>
            <a:r>
              <a:rPr lang="fr-FR"/>
              <a:t>Pôle Economique et Environnemental</a:t>
            </a:r>
            <a:br>
              <a:rPr lang="fr-FR"/>
            </a:br>
            <a:r>
              <a:rPr lang="fr-FR"/>
              <a:t>T. 05 55 45 18 50</a:t>
            </a:r>
          </a:p>
          <a:p>
            <a:r>
              <a:rPr lang="fr-FR"/>
              <a:t>P. 06 34 48 91 19</a:t>
            </a:r>
          </a:p>
          <a:p>
            <a:r>
              <a:rPr lang="fr-FR"/>
              <a:t>Mail : </a:t>
            </a:r>
            <a:r>
              <a:rPr lang="fr-FR" u="sng">
                <a:hlinkClick r:id="rId2"/>
              </a:rPr>
              <a:t>virginie.fifis@nouvelle-aquitaine.fr</a:t>
            </a:r>
            <a:endParaRPr lang="fr-FR"/>
          </a:p>
          <a:p>
            <a:endParaRPr lang="fr-FR"/>
          </a:p>
        </p:txBody>
      </p:sp>
      <p:pic>
        <p:nvPicPr>
          <p:cNvPr id="8" name="Image 7" descr="Une image contenant signe, arrêt, alimentation, rouge&#10;&#10;Description générée automatiquement">
            <a:extLst>
              <a:ext uri="{FF2B5EF4-FFF2-40B4-BE49-F238E27FC236}">
                <a16:creationId xmlns:a16="http://schemas.microsoft.com/office/drawing/2014/main" id="{2B3D61F2-02B1-4BD9-BB20-3D8159969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771" y="2363372"/>
            <a:ext cx="2833889" cy="3856450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59221C-958D-456B-8E46-F468C92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0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Incubateur ESS Rhizome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E418C5-49FA-4E9C-A507-71ED067CDA74}"/>
              </a:ext>
            </a:extLst>
          </p:cNvPr>
          <p:cNvSpPr txBox="1"/>
          <p:nvPr/>
        </p:nvSpPr>
        <p:spPr>
          <a:xfrm>
            <a:off x="7793501" y="2690336"/>
            <a:ext cx="3516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Elise Picon</a:t>
            </a:r>
          </a:p>
          <a:p>
            <a:r>
              <a:rPr lang="fr-FR"/>
              <a:t>Co-Directrice airelle Corrèze</a:t>
            </a:r>
          </a:p>
          <a:p>
            <a:r>
              <a:rPr lang="fr-FR"/>
              <a:t>05 55 29 00 50</a:t>
            </a:r>
          </a:p>
          <a:p>
            <a:r>
              <a:rPr lang="it-IT"/>
              <a:t>elise.picon@airelle.org</a:t>
            </a:r>
            <a:endParaRPr lang="fr-FR"/>
          </a:p>
          <a:p>
            <a:endParaRPr lang="fr-FR"/>
          </a:p>
        </p:txBody>
      </p:sp>
      <p:pic>
        <p:nvPicPr>
          <p:cNvPr id="2050" name="Picture 2" descr="Résultat de recherche d'images pour &quot;airelle correze&quot;">
            <a:extLst>
              <a:ext uri="{FF2B5EF4-FFF2-40B4-BE49-F238E27FC236}">
                <a16:creationId xmlns:a16="http://schemas.microsoft.com/office/drawing/2014/main" id="{F3041AC0-895E-45BF-AF2D-3640F5D9D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28" y="2024023"/>
            <a:ext cx="3228609" cy="32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83C579-5A88-46C3-8129-6B276174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DLA Corrèze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41AE31-A8E3-4631-BF4B-613F5AA830A0}"/>
              </a:ext>
            </a:extLst>
          </p:cNvPr>
          <p:cNvSpPr txBox="1"/>
          <p:nvPr/>
        </p:nvSpPr>
        <p:spPr>
          <a:xfrm>
            <a:off x="7258930" y="2828835"/>
            <a:ext cx="4079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Mylène </a:t>
            </a:r>
            <a:r>
              <a:rPr lang="fr-FR" err="1"/>
              <a:t>Vant</a:t>
            </a:r>
            <a:endParaRPr lang="fr-FR"/>
          </a:p>
          <a:p>
            <a:r>
              <a:rPr lang="fr-FR"/>
              <a:t>Coordinatrice DLA Corrèze</a:t>
            </a:r>
          </a:p>
          <a:p>
            <a:r>
              <a:rPr lang="fr-FR"/>
              <a:t>Tel : 05 55 26 92 21</a:t>
            </a:r>
          </a:p>
          <a:p>
            <a:r>
              <a:rPr lang="fr-FR"/>
              <a:t>dla-correze@mission-locale-tulle.fr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6C8DF9E-DD9D-4722-B4E7-D45EE56C9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043" y="2461846"/>
            <a:ext cx="2195732" cy="2195732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758FC89-1F5E-44AC-81F1-11B21E3A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France Active Limousin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A5293B-1C0D-4F2F-8211-89BC08851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46" y="2683132"/>
            <a:ext cx="5129187" cy="20260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9B5DA68-7B83-4D79-9CB9-5704F06B9FFE}"/>
              </a:ext>
            </a:extLst>
          </p:cNvPr>
          <p:cNvSpPr txBox="1"/>
          <p:nvPr/>
        </p:nvSpPr>
        <p:spPr>
          <a:xfrm>
            <a:off x="7230795" y="2957482"/>
            <a:ext cx="4825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Kevin </a:t>
            </a:r>
            <a:r>
              <a:rPr lang="fr-FR" err="1"/>
              <a:t>Goudard</a:t>
            </a:r>
            <a:endParaRPr lang="fr-FR"/>
          </a:p>
          <a:p>
            <a:r>
              <a:rPr lang="fr-FR"/>
              <a:t>Directeur Adjoint</a:t>
            </a:r>
          </a:p>
          <a:p>
            <a:r>
              <a:rPr lang="fr-FR"/>
              <a:t>06 34 30 46 58</a:t>
            </a:r>
          </a:p>
          <a:p>
            <a:r>
              <a:rPr lang="fr-FR"/>
              <a:t>kevin.goudard@franceactive-limousin.org</a:t>
            </a:r>
          </a:p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91094DF-F416-4155-A28B-9891553A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07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INAE Nouvelle Aquitaine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BC0A7D-653D-4454-B254-11389F21B18F}"/>
              </a:ext>
            </a:extLst>
          </p:cNvPr>
          <p:cNvSpPr txBox="1"/>
          <p:nvPr/>
        </p:nvSpPr>
        <p:spPr>
          <a:xfrm>
            <a:off x="7061981" y="2689262"/>
            <a:ext cx="48674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Brigitte </a:t>
            </a:r>
            <a:r>
              <a:rPr lang="fr-FR" err="1"/>
              <a:t>Pourmonet</a:t>
            </a:r>
            <a:endParaRPr lang="fr-FR"/>
          </a:p>
          <a:p>
            <a:r>
              <a:rPr lang="fr-FR"/>
              <a:t>Déléguée adjointe site de Limoges</a:t>
            </a:r>
          </a:p>
          <a:p>
            <a:r>
              <a:rPr lang="fr-FR"/>
              <a:t>Tel </a:t>
            </a:r>
            <a:r>
              <a:rPr lang="fr-FR" err="1"/>
              <a:t>Ld</a:t>
            </a:r>
            <a:r>
              <a:rPr lang="fr-FR"/>
              <a:t>: 05 87 41 81 83 </a:t>
            </a:r>
          </a:p>
          <a:p>
            <a:r>
              <a:rPr lang="fr-FR"/>
              <a:t>Port : 06 88 73 90 95</a:t>
            </a:r>
          </a:p>
          <a:p>
            <a:r>
              <a:rPr lang="fr-FR"/>
              <a:t>b.pourmonet@inae-nouvelleaquitaine.org</a:t>
            </a:r>
          </a:p>
          <a:p>
            <a:endParaRPr lang="fr-FR"/>
          </a:p>
          <a:p>
            <a:endParaRPr lang="fr-FR"/>
          </a:p>
        </p:txBody>
      </p:sp>
      <p:pic>
        <p:nvPicPr>
          <p:cNvPr id="3074" name="Picture 2" descr="Résultat de recherche d'images pour &quot;inae nouvelle aquitaine&quot;">
            <a:extLst>
              <a:ext uri="{FF2B5EF4-FFF2-40B4-BE49-F238E27FC236}">
                <a16:creationId xmlns:a16="http://schemas.microsoft.com/office/drawing/2014/main" id="{ABC64C7A-BCB9-4D9F-AB38-2B49BADFB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51" y="2207751"/>
            <a:ext cx="4349215" cy="27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29D3F4-9256-4B35-A661-66ECBB94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91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URSCOP Limousin</a:t>
            </a: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CC2FF0B-A647-4E9F-BAB4-48347DBCE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51" y="2427838"/>
            <a:ext cx="4243973" cy="25251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224EA5A-A89C-4904-96BC-B1671A5FFDB5}"/>
              </a:ext>
            </a:extLst>
          </p:cNvPr>
          <p:cNvSpPr txBox="1"/>
          <p:nvPr/>
        </p:nvSpPr>
        <p:spPr>
          <a:xfrm>
            <a:off x="7835704" y="2813256"/>
            <a:ext cx="3516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Xavier Gasquet</a:t>
            </a:r>
          </a:p>
          <a:p>
            <a:r>
              <a:rPr lang="fr-FR"/>
              <a:t>Directeur</a:t>
            </a:r>
          </a:p>
          <a:p>
            <a:r>
              <a:rPr lang="fr-FR"/>
              <a:t>05 55 35 10 11 </a:t>
            </a:r>
            <a:r>
              <a:rPr lang="fr-FR" u="sng">
                <a:hlinkClick r:id="rId3"/>
              </a:rPr>
              <a:t>xgasquet@scop.coop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239C085-0D38-4203-BCE0-4AA2118A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8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98B26ED-A70E-49AE-93E7-F95841DE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>
                <a:solidFill>
                  <a:schemeClr val="tx2">
                    <a:lumMod val="75000"/>
                  </a:schemeClr>
                </a:solidFill>
              </a:rPr>
              <a:t>Tour de table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05B3BDA-55E6-424D-B8F8-8BDB6644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98B26ED-A70E-49AE-93E7-F95841DE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>
                <a:solidFill>
                  <a:schemeClr val="tx2">
                    <a:lumMod val="75000"/>
                  </a:schemeClr>
                </a:solidFill>
              </a:rPr>
              <a:t>L’ESS, de quoi on parle ?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CC5FD56-F167-4F34-B3D9-7B2627B6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1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L’ESS, c’est 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A0604-F96C-42AB-A722-A43D698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Une vision de l’entreprise et de son rôle qui diverge de la vision conventionnelle de l’entreprise</a:t>
            </a:r>
          </a:p>
          <a:p>
            <a:pPr marL="0" indent="0">
              <a:buNone/>
            </a:pPr>
            <a:endParaRPr lang="fr-FR"/>
          </a:p>
          <a:p>
            <a:r>
              <a:rPr lang="fr-FR"/>
              <a:t>Un moyen :</a:t>
            </a:r>
          </a:p>
          <a:p>
            <a:pPr lvl="1"/>
            <a:r>
              <a:rPr lang="fr-FR"/>
              <a:t>De répondre collectivement sur les grands enjeux de son territoire de vie (offre culturelle, santé …)</a:t>
            </a:r>
          </a:p>
          <a:p>
            <a:pPr lvl="1"/>
            <a:r>
              <a:rPr lang="fr-FR"/>
              <a:t>De reprendre la main collectivement sur son travail, sur son approvisionnement ,,,</a:t>
            </a:r>
          </a:p>
          <a:p>
            <a:pPr marL="0" indent="0">
              <a:buNone/>
            </a:pP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46C2AF-BD19-441F-91A6-2937826B0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169095"/>
            <a:ext cx="2421328" cy="910029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65796B-7D83-4E08-9E08-E29DE803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principes communs à toutes les entreprises ESS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A0604-F96C-42AB-A722-A43D698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Des entreprises de droit privé</a:t>
            </a:r>
          </a:p>
          <a:p>
            <a:r>
              <a:rPr lang="fr-FR"/>
              <a:t>Des entreprises collectives</a:t>
            </a:r>
          </a:p>
          <a:p>
            <a:r>
              <a:rPr lang="fr-FR"/>
              <a:t>La recherche de profits n’est pas la finalité d’une entreprise ESS mais un moyen d’atteindre un objectif d’intérêt collectif ou social</a:t>
            </a:r>
          </a:p>
          <a:p>
            <a:r>
              <a:rPr lang="fr-FR"/>
              <a:t> Une gouvernance démocratique</a:t>
            </a:r>
          </a:p>
          <a:p>
            <a:r>
              <a:rPr lang="fr-FR"/>
              <a:t>Des bénéfices majoritairement réinjectés dans l’entreprise</a:t>
            </a:r>
          </a:p>
          <a:p>
            <a:r>
              <a:rPr lang="fr-FR"/>
              <a:t>Des réserves obligatoires, impartageables</a:t>
            </a:r>
          </a:p>
          <a:p>
            <a:pPr marL="0" indent="0">
              <a:buNone/>
            </a:pPr>
            <a:endParaRPr lang="fr-FR"/>
          </a:p>
          <a:p>
            <a:pPr marL="0" indent="0" algn="r">
              <a:buNone/>
            </a:pPr>
            <a:r>
              <a:rPr lang="fr-FR"/>
              <a:t>Loi ESS du 31 juillet 2014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1291FC-E191-4F87-B78C-80A38000A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25" y="178844"/>
            <a:ext cx="1761213" cy="66193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1A1CD0-6F0A-4563-B3FC-FFA52A73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3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5 grandes familles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A0604-F96C-42AB-A722-A43D698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Les associations</a:t>
            </a:r>
          </a:p>
          <a:p>
            <a:r>
              <a:rPr lang="fr-FR"/>
              <a:t>Les mutuelles</a:t>
            </a:r>
          </a:p>
          <a:p>
            <a:r>
              <a:rPr lang="fr-FR"/>
              <a:t>Les coopératives</a:t>
            </a:r>
          </a:p>
          <a:p>
            <a:r>
              <a:rPr lang="fr-FR"/>
              <a:t>Les fondations</a:t>
            </a:r>
          </a:p>
          <a:p>
            <a:r>
              <a:rPr lang="fr-FR"/>
              <a:t>Les sociétés commerciales de l’ESS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2F14BD-B332-4CB3-9C26-4BC297E48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25" y="178844"/>
            <a:ext cx="1761213" cy="66193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282FE9-4909-4D94-A663-AE3890A0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1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98B26ED-A70E-49AE-93E7-F95841DE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100">
                <a:solidFill>
                  <a:schemeClr val="tx2">
                    <a:lumMod val="75000"/>
                  </a:schemeClr>
                </a:solidFill>
              </a:rPr>
              <a:t>Quelle place pour les entreprises ESS en Corrèze ?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F73F75-228C-43AC-963B-67C8315A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EF08F-7CD5-403A-825E-2D1C4A80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88932"/>
            <a:ext cx="8911687" cy="1216068"/>
          </a:xfrm>
        </p:spPr>
        <p:txBody>
          <a:bodyPr/>
          <a:lstStyle/>
          <a:p>
            <a:r>
              <a:rPr lang="fr-FR"/>
              <a:t>Poids des emplois ESS sur l’emploi privé en Corrèze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947FA98-934F-41D6-9255-F43171440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477" y="2071910"/>
            <a:ext cx="6035697" cy="42681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6BDFE1-2EFD-4ADC-81F5-4794F4E612DA}"/>
              </a:ext>
            </a:extLst>
          </p:cNvPr>
          <p:cNvSpPr/>
          <p:nvPr/>
        </p:nvSpPr>
        <p:spPr>
          <a:xfrm>
            <a:off x="2929054" y="6353117"/>
            <a:ext cx="5261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39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i="1">
                <a:latin typeface="Arial" panose="020B0604020202020204" pitchFamily="34" charset="0"/>
                <a:ea typeface="Calibri" panose="020F0502020204030204" pitchFamily="34" charset="0"/>
              </a:rPr>
              <a:t>Source : INSEE CLAP 2015 – Observatoire Régional de l’ESS</a:t>
            </a: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5F4203-6A00-4805-8C8C-1F7E2D233BF3}"/>
              </a:ext>
            </a:extLst>
          </p:cNvPr>
          <p:cNvSpPr txBox="1"/>
          <p:nvPr/>
        </p:nvSpPr>
        <p:spPr>
          <a:xfrm>
            <a:off x="8381479" y="3667393"/>
            <a:ext cx="362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Près d’un emploi privé sur 6 (18,6%)</a:t>
            </a:r>
          </a:p>
          <a:p>
            <a:pPr algn="ctr"/>
            <a:r>
              <a:rPr lang="fr-FR"/>
              <a:t>en Corrèze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34187A-C6DA-4B0A-8B76-FB73F2577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25" y="178844"/>
            <a:ext cx="1761213" cy="66193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DEDF75-952A-4275-AAA4-073B0B4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1718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2A7E6F1418D46A77BCB5CEF3BB057" ma:contentTypeVersion="12" ma:contentTypeDescription="Crée un document." ma:contentTypeScope="" ma:versionID="175e6b14e37c46ab6a84f0808d83942b">
  <xsd:schema xmlns:xsd="http://www.w3.org/2001/XMLSchema" xmlns:xs="http://www.w3.org/2001/XMLSchema" xmlns:p="http://schemas.microsoft.com/office/2006/metadata/properties" xmlns:ns2="0918ddbe-9d4e-43ec-950b-823a1d539cb5" xmlns:ns3="b6c7bd40-e682-4b1b-9e5f-6fe8b3176e79" targetNamespace="http://schemas.microsoft.com/office/2006/metadata/properties" ma:root="true" ma:fieldsID="fc72041c2da24753eac4fb339db6ab1c" ns2:_="" ns3:_="">
    <xsd:import namespace="0918ddbe-9d4e-43ec-950b-823a1d539cb5"/>
    <xsd:import namespace="b6c7bd40-e682-4b1b-9e5f-6fe8b3176e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8ddbe-9d4e-43ec-950b-823a1d539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7bd40-e682-4b1b-9e5f-6fe8b3176e7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5F750C-3250-45A0-8713-C60C938E92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900D43-6E65-43BA-9C55-B2770EDF506E}">
  <ds:schemaRefs>
    <ds:schemaRef ds:uri="0918ddbe-9d4e-43ec-950b-823a1d539cb5"/>
    <ds:schemaRef ds:uri="b6c7bd40-e682-4b1b-9e5f-6fe8b3176e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B05983-C4E9-425C-9074-C9DFB585913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Brin</vt:lpstr>
      <vt:lpstr>Rendez-vous de l’ESS</vt:lpstr>
      <vt:lpstr>Ordre du Jour</vt:lpstr>
      <vt:lpstr>Tour de table</vt:lpstr>
      <vt:lpstr>L’ESS, de quoi on parle ?</vt:lpstr>
      <vt:lpstr>L’ESS, c’est quoi ?</vt:lpstr>
      <vt:lpstr>Les principes communs à toutes les entreprises ESS</vt:lpstr>
      <vt:lpstr>5 grandes familles</vt:lpstr>
      <vt:lpstr>Quelle place pour les entreprises ESS en Corrèze ?</vt:lpstr>
      <vt:lpstr>Poids des emplois ESS sur l’emploi privé en Corrèze</vt:lpstr>
      <vt:lpstr>Quelques chiffres …</vt:lpstr>
      <vt:lpstr>Qu’attendre de l’ESS pour une collectivité ?</vt:lpstr>
      <vt:lpstr>Pourquoi soutenir l’ESS ?</vt:lpstr>
      <vt:lpstr>Quels leviers pour encourager et soutenir le développement des entreprises ESS ?</vt:lpstr>
      <vt:lpstr>Des prérequis</vt:lpstr>
      <vt:lpstr>Quels leviers communaux et intercommunaux ?</vt:lpstr>
      <vt:lpstr>Quels leviers communaux et intercommunaux ?</vt:lpstr>
      <vt:lpstr>Boite à outils pour les techniciens de collectivités</vt:lpstr>
      <vt:lpstr>La CRESS Nouvelle Aquitaine</vt:lpstr>
      <vt:lpstr>PowerPoint Presentation</vt:lpstr>
      <vt:lpstr>Règlement d’intervention ESS de la Région Nouvelle-Aquitaine</vt:lpstr>
      <vt:lpstr>Incubateur ESS Rhizome</vt:lpstr>
      <vt:lpstr>DLA Corrèze</vt:lpstr>
      <vt:lpstr>France Active Limousin</vt:lpstr>
      <vt:lpstr>INAE Nouvelle Aquitaine</vt:lpstr>
      <vt:lpstr>URSCOP Limousin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Rendez-vous de l’ESS</dc:title>
  <dc:creator>Karl Courgnaud</dc:creator>
  <cp:revision>1</cp:revision>
  <cp:lastPrinted>2020-02-12T14:29:10Z</cp:lastPrinted>
  <dcterms:created xsi:type="dcterms:W3CDTF">2020-02-12T13:54:39Z</dcterms:created>
  <dcterms:modified xsi:type="dcterms:W3CDTF">2020-02-12T16:05:21Z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0x0101009C82A7E6F1418D46A77BCB5CEF3BB057</vt:lpwstr>
  </property>
</Properties>
</file>