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270" r:id="rId3"/>
    <p:sldId id="273" r:id="rId4"/>
    <p:sldId id="288" r:id="rId5"/>
    <p:sldId id="289" r:id="rId6"/>
    <p:sldId id="260" r:id="rId7"/>
    <p:sldId id="277" r:id="rId8"/>
    <p:sldId id="279" r:id="rId9"/>
    <p:sldId id="280" r:id="rId10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A1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9568" autoAdjust="0"/>
  </p:normalViewPr>
  <p:slideViewPr>
    <p:cSldViewPr snapToGrid="0" snapToObjects="1">
      <p:cViewPr varScale="1">
        <p:scale>
          <a:sx n="77" d="100"/>
          <a:sy n="77" d="100"/>
        </p:scale>
        <p:origin x="5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FCDC8-677F-41C7-B4B6-43D280CA8282}" type="datetimeFigureOut">
              <a:rPr lang="fr-FR" smtClean="0"/>
              <a:t>14/02/2020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74D95-C9CB-4EFC-802C-1A165FC4BE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30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74D95-C9CB-4EFC-802C-1A165FC4BEB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642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A757-DC99-4CB6-8366-F11634ADEA97}" type="datetime1">
              <a:rPr lang="fr-FR" smtClean="0"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70958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5D03-8044-42B7-8D95-58B4A5CAEF14}" type="datetime1">
              <a:rPr lang="fr-FR" smtClean="0"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48792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2C9E-B05E-497E-AA3D-D259C043D7FD}" type="datetime1">
              <a:rPr lang="fr-FR" smtClean="0"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52533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8790-98EE-49B2-B55F-04D57E41B0AC}" type="datetime1">
              <a:rPr lang="fr-FR" smtClean="0"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14190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390A-5E1A-4F94-A617-38A443930D49}" type="datetime1">
              <a:rPr lang="fr-FR" smtClean="0"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49688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FE03-1F39-4072-BF5E-F85679CC825F}" type="datetime1">
              <a:rPr lang="fr-FR" smtClean="0"/>
              <a:t>14/02/2020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7910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A02-EE44-46F0-BE64-3EA315C4BE97}" type="datetime1">
              <a:rPr lang="fr-FR" smtClean="0"/>
              <a:t>14/02/2020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76684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B3F3-115A-4770-9B2A-9FB7C31DB230}" type="datetime1">
              <a:rPr lang="fr-FR" smtClean="0"/>
              <a:t>14/02/2020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23282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23735-732A-44AA-B153-E79E9C724355}" type="datetime1">
              <a:rPr lang="fr-FR" smtClean="0"/>
              <a:t>14/02/2020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98154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57A9-AFF7-4AE1-8EE4-E709A71D96C4}" type="datetime1">
              <a:rPr lang="fr-FR" smtClean="0"/>
              <a:t>14/02/2020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44304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023-2DD2-4E84-A065-854DA89BF08F}" type="datetime1">
              <a:rPr lang="fr-FR" smtClean="0"/>
              <a:t>14/02/2020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13884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1D656-8CE0-4C2C-864F-8A05D6FD3264}" type="datetime1">
              <a:rPr lang="fr-FR" smtClean="0"/>
              <a:t>14/02/2020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160B3-672E-EB47-85D7-7F03C99BA690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alphaModFix amt="15000"/>
          </a:blip>
          <a:stretch>
            <a:fillRect/>
          </a:stretch>
        </p:blipFill>
        <p:spPr>
          <a:xfrm>
            <a:off x="211684" y="0"/>
            <a:ext cx="87790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0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351370"/>
            <a:ext cx="7772400" cy="3228722"/>
          </a:xfrm>
        </p:spPr>
        <p:txBody>
          <a:bodyPr>
            <a:normAutofit/>
          </a:bodyPr>
          <a:lstStyle/>
          <a:p>
            <a:r>
              <a:rPr lang="fr-FR" b="1" dirty="0"/>
              <a:t>Ancrer durablement </a:t>
            </a:r>
            <a:br>
              <a:rPr lang="fr-FR" b="1" dirty="0"/>
            </a:br>
            <a:r>
              <a:rPr lang="fr-FR" b="1" dirty="0"/>
              <a:t>les différentes formes </a:t>
            </a:r>
            <a:br>
              <a:rPr lang="fr-FR" b="1" dirty="0"/>
            </a:br>
            <a:r>
              <a:rPr lang="fr-FR" b="1" dirty="0"/>
              <a:t>d’Economie Sociale et Solidaire </a:t>
            </a:r>
            <a:br>
              <a:rPr lang="fr-FR" b="1" dirty="0"/>
            </a:br>
            <a:r>
              <a:rPr lang="fr-FR" b="1" dirty="0"/>
              <a:t>sur le territoire régional</a:t>
            </a:r>
            <a:endParaRPr lang="fr-FR" b="1" dirty="0">
              <a:solidFill>
                <a:srgbClr val="A1221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1</a:t>
            </a:fld>
            <a:endParaRPr lang="fr-FR"/>
          </a:p>
        </p:txBody>
      </p:sp>
      <p:sp>
        <p:nvSpPr>
          <p:cNvPr id="6" name="AutoShape 2" descr="https://webmel.aquitaine.fr/service/home/%7E/?auth=co&amp;id=124958&amp;part=1.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381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886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>
                <a:solidFill>
                  <a:srgbClr val="A12212"/>
                </a:solidFill>
              </a:rPr>
              <a:t>Le socle législatif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0002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2400" dirty="0">
                <a:solidFill>
                  <a:srgbClr val="595959"/>
                </a:solidFill>
              </a:rPr>
              <a:t>Les lois du 31 juillet 2014 relatives à l’ESS (loi Hamon) et du 7 août 2015 relative à la Nouvelle Organisation Territoriale de la République (</a:t>
            </a:r>
            <a:r>
              <a:rPr lang="fr-FR" sz="2400" dirty="0" err="1">
                <a:solidFill>
                  <a:srgbClr val="595959"/>
                </a:solidFill>
              </a:rPr>
              <a:t>NOTRe</a:t>
            </a:r>
            <a:r>
              <a:rPr lang="fr-FR" sz="2400" dirty="0">
                <a:solidFill>
                  <a:srgbClr val="595959"/>
                </a:solidFill>
              </a:rPr>
              <a:t>) confient aux Régions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La compétence d’accompagnement du développement économique par la Région en lien avec les EPCI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La nouvelle place de la CRESS</a:t>
            </a:r>
            <a:endParaRPr lang="fr-FR" sz="2400" dirty="0">
              <a:solidFill>
                <a:srgbClr val="595959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Une conférence régionale Etat – Région – CRESS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Un périmètre défini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400" dirty="0">
              <a:solidFill>
                <a:srgbClr val="595959"/>
              </a:solidFill>
            </a:endParaRPr>
          </a:p>
          <a:p>
            <a:pPr marL="0" indent="0" algn="ctr">
              <a:buNone/>
            </a:pP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fr-FR" sz="2600" b="1" dirty="0">
              <a:solidFill>
                <a:srgbClr val="595959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2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84918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8355" y="273231"/>
            <a:ext cx="8048445" cy="1143000"/>
          </a:xfrm>
        </p:spPr>
        <p:txBody>
          <a:bodyPr>
            <a:noAutofit/>
          </a:bodyPr>
          <a:lstStyle/>
          <a:p>
            <a:pPr algn="l"/>
            <a:r>
              <a:rPr lang="fr-FR" sz="3200" b="1" dirty="0">
                <a:solidFill>
                  <a:srgbClr val="A12212"/>
                </a:solidFill>
              </a:rPr>
              <a:t>Une politique régionale co-construite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457200" y="1728650"/>
            <a:ext cx="7799625" cy="426523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La conférence du 4 juillet 2016 État-CRESS-Région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La concertation avec les partenaires de l’ESS (INAE,URSCOP, CRESS, CRGEIQ, CRGE, France Active, PTCE…) dans le cadre de l’élaboration du SRDEII (adopté le 19 décembre 2016)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3 anciennes politiques territoriales à harmoniser (loi </a:t>
            </a:r>
            <a:r>
              <a:rPr lang="fr-FR" sz="2400" b="1" dirty="0" err="1">
                <a:solidFill>
                  <a:srgbClr val="595959"/>
                </a:solidFill>
              </a:rPr>
              <a:t>NOTRe</a:t>
            </a:r>
            <a:r>
              <a:rPr lang="fr-FR" sz="2400" b="1" dirty="0">
                <a:solidFill>
                  <a:srgbClr val="595959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La conférence du 10 décembre 2018 État-CRESS- Région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3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3845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3300" b="1" dirty="0">
                <a:solidFill>
                  <a:srgbClr val="595959"/>
                </a:solidFill>
              </a:rPr>
              <a:t>Principes</a:t>
            </a:r>
          </a:p>
          <a:p>
            <a:pPr algn="just">
              <a:buFontTx/>
              <a:buChar char="-"/>
            </a:pPr>
            <a:r>
              <a:rPr lang="fr-FR" sz="2600" dirty="0">
                <a:solidFill>
                  <a:srgbClr val="595959"/>
                </a:solidFill>
              </a:rPr>
              <a:t>La CRESS est le partenaire de premier plan de la Région pour mener sa politique de soutien au développement de l’ESS</a:t>
            </a:r>
          </a:p>
          <a:p>
            <a:pPr algn="just">
              <a:buFontTx/>
              <a:buChar char="-"/>
            </a:pPr>
            <a:r>
              <a:rPr lang="fr-FR" sz="2600" dirty="0">
                <a:solidFill>
                  <a:srgbClr val="595959"/>
                </a:solidFill>
              </a:rPr>
              <a:t>De la </a:t>
            </a:r>
            <a:r>
              <a:rPr lang="fr-FR" sz="2600" dirty="0" err="1">
                <a:solidFill>
                  <a:srgbClr val="595959"/>
                </a:solidFill>
              </a:rPr>
              <a:t>co</a:t>
            </a:r>
            <a:r>
              <a:rPr lang="fr-FR" sz="2600" dirty="0">
                <a:solidFill>
                  <a:srgbClr val="595959"/>
                </a:solidFill>
              </a:rPr>
              <a:t>-construction de la politique publique régionale à son évaluation</a:t>
            </a:r>
          </a:p>
          <a:p>
            <a:pPr algn="just">
              <a:buFontTx/>
              <a:buChar char="-"/>
            </a:pPr>
            <a:r>
              <a:rPr lang="fr-FR" sz="2600" dirty="0">
                <a:solidFill>
                  <a:srgbClr val="595959"/>
                </a:solidFill>
              </a:rPr>
              <a:t>Des partenariats territoriaux entre les animateurs de la CRESS et les chargé-e-s de mission de la Région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3000" b="1" dirty="0">
                <a:solidFill>
                  <a:srgbClr val="595959"/>
                </a:solidFill>
              </a:rPr>
              <a:t>La concertation régionale bisannuelle entre l’Etat, la Région et la CRESS</a:t>
            </a:r>
          </a:p>
          <a:p>
            <a:pPr marL="0" indent="0" algn="just">
              <a:buNone/>
            </a:pPr>
            <a:r>
              <a:rPr lang="fr-FR" sz="3000" b="1" dirty="0">
                <a:solidFill>
                  <a:srgbClr val="595959"/>
                </a:solidFill>
              </a:rPr>
              <a:t>Une subvention régionale de fonctionnement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31886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b="1" dirty="0">
                <a:solidFill>
                  <a:srgbClr val="A12212"/>
                </a:solidFill>
              </a:rPr>
              <a:t>Les modalités de partenariat avec la CRESS </a:t>
            </a:r>
            <a:endParaRPr lang="fr-FR" sz="3100" b="1" dirty="0">
              <a:solidFill>
                <a:srgbClr val="A12212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754" y="595858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66719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03849" y="1072745"/>
            <a:ext cx="81778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dirty="0">
              <a:solidFill>
                <a:srgbClr val="595959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400" b="1" dirty="0">
                <a:solidFill>
                  <a:srgbClr val="595959"/>
                </a:solidFill>
              </a:rPr>
              <a:t>1</a:t>
            </a:r>
            <a:r>
              <a:rPr lang="fr-FR" sz="2400" b="1" baseline="30000" dirty="0">
                <a:solidFill>
                  <a:srgbClr val="595959"/>
                </a:solidFill>
              </a:rPr>
              <a:t>ère</a:t>
            </a:r>
            <a:r>
              <a:rPr lang="fr-FR" sz="2400" b="1" dirty="0">
                <a:solidFill>
                  <a:srgbClr val="595959"/>
                </a:solidFill>
              </a:rPr>
              <a:t> Région de France à porter une Direction dévolue à l’ESS =&gt; 2 services au sein du Pôle Développement Économique et Environnemental</a:t>
            </a:r>
          </a:p>
          <a:p>
            <a:pPr algn="just"/>
            <a:endParaRPr lang="fr-FR" sz="2400" b="1" dirty="0">
              <a:solidFill>
                <a:srgbClr val="595959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Une équipe de 20 agents basés sur les territoires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2400" b="1" dirty="0">
              <a:solidFill>
                <a:srgbClr val="595959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Un budget annuel de 10 millions d’euros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2400" b="1" dirty="0">
              <a:solidFill>
                <a:srgbClr val="595959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595959"/>
                </a:solidFill>
              </a:rPr>
              <a:t> Une politique en faveur de l’ESS, des dispositions spécifiques à l’IAE (Insertion par l’Activité Economique) et à l’Innovation Sociale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31886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>
                <a:solidFill>
                  <a:srgbClr val="A12212"/>
                </a:solidFill>
              </a:rPr>
              <a:t>L’organisation de la Région Nouvelle-Aquitaine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045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8464"/>
            <a:ext cx="8229600" cy="790317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>
                <a:solidFill>
                  <a:schemeClr val="accent2">
                    <a:lumMod val="75000"/>
                  </a:schemeClr>
                </a:solidFill>
              </a:rPr>
              <a:t>La politique régionale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Entreprendre</a:t>
            </a:r>
            <a:endParaRPr lang="fr-FR" sz="2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Coopérer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Innover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2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Prendre en compte les organisations de l’ESS à toutes les étapes du cycle de vie des entreprises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lien 	avec la CRESS, identifier les priorités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2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charset="2"/>
              <a:buChar char="Ø"/>
            </a:pPr>
            <a:endParaRPr lang="fr-FR" sz="2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charset="2"/>
              <a:buChar char="Ø"/>
            </a:pPr>
            <a:endParaRPr lang="fr-FR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6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072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Entreprendre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i="1" dirty="0"/>
              <a:t>1– </a:t>
            </a:r>
            <a:r>
              <a:rPr lang="fr-FR" b="1" i="1" u="sng" dirty="0"/>
              <a:t>Aide à la création</a:t>
            </a:r>
            <a:endParaRPr lang="fr-FR" dirty="0"/>
          </a:p>
          <a:p>
            <a:endParaRPr lang="fr-FR" dirty="0"/>
          </a:p>
          <a:p>
            <a:r>
              <a:rPr lang="fr-FR" dirty="0"/>
              <a:t>Soutenir la création d’activités par les entreprises de l’ESS en apportant à la fois des aides individuelles aux projets en création et un soutien aux acteurs territorialisés d’aide à la création et à l’accompagnement de projets de l’ESS. </a:t>
            </a:r>
          </a:p>
          <a:p>
            <a:pPr marL="0" indent="0" algn="ctr">
              <a:buNone/>
            </a:pPr>
            <a:r>
              <a:rPr lang="fr-FR" dirty="0"/>
              <a:t> </a:t>
            </a:r>
            <a:r>
              <a:rPr lang="fr-FR" b="1" i="1" dirty="0">
                <a:solidFill>
                  <a:schemeClr val="accent6">
                    <a:lumMod val="50000"/>
                  </a:schemeClr>
                </a:solidFill>
              </a:rPr>
              <a:t>Mots clés : SIAE, micro projets, SCOP et SCIC, Incubateurs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i="1" dirty="0"/>
              <a:t>2– </a:t>
            </a:r>
            <a:r>
              <a:rPr lang="fr-FR" b="1" i="1" u="sng" dirty="0"/>
              <a:t>Aide au développement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dirty="0"/>
              <a:t>Il s’agit de permettre aux entreprises de l’ESS de la région de pouvoir développer et diversifier leurs activités en leur donnant accès à :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lvl="1"/>
            <a:r>
              <a:rPr lang="fr-FR" dirty="0"/>
              <a:t>des aides au conseil</a:t>
            </a:r>
          </a:p>
          <a:p>
            <a:pPr lvl="1"/>
            <a:r>
              <a:rPr lang="fr-FR" dirty="0"/>
              <a:t>des outils financiers adaptés</a:t>
            </a:r>
          </a:p>
          <a:p>
            <a:pPr lvl="1"/>
            <a:r>
              <a:rPr lang="fr-FR" dirty="0"/>
              <a:t>des aides leur permettant de faire face aux difficultés auxquelles elles peuvent être confrontées</a:t>
            </a:r>
          </a:p>
          <a:p>
            <a:pPr marL="0" indent="0" algn="ctr">
              <a:buNone/>
            </a:pPr>
            <a:r>
              <a:rPr lang="fr-FR" b="1" i="1" dirty="0">
                <a:solidFill>
                  <a:schemeClr val="accent6">
                    <a:lumMod val="50000"/>
                  </a:schemeClr>
                </a:solidFill>
              </a:rPr>
              <a:t>Mots clés : SIAE, CAE, Investissement</a:t>
            </a:r>
          </a:p>
          <a:p>
            <a:pPr marL="457200" lvl="1" indent="0" algn="ctr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7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38961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Coopérer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i="1" dirty="0"/>
              <a:t> </a:t>
            </a:r>
            <a:r>
              <a:rPr lang="fr-FR" b="1" i="1" u="sng" dirty="0"/>
              <a:t>Soutien aux stratégies collectives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s’agit d’inciter les entreprises de l’ESS, souvent de petite taille, à mettre en œuvre des stratégies collectives dans un cadre ponctuel, territorial et par secteur d’activité.</a:t>
            </a:r>
          </a:p>
          <a:p>
            <a:pPr marL="0" indent="0" algn="ctr">
              <a:buNone/>
            </a:pPr>
            <a:r>
              <a:rPr lang="fr-FR" sz="2400" b="1" i="1" dirty="0">
                <a:solidFill>
                  <a:schemeClr val="accent6">
                    <a:lumMod val="50000"/>
                  </a:schemeClr>
                </a:solidFill>
              </a:rPr>
              <a:t>Mots clés : Coopération, emploi, compétence, territoire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8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2681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5802"/>
            <a:ext cx="8229600" cy="1143000"/>
          </a:xfrm>
        </p:spPr>
        <p:txBody>
          <a:bodyPr/>
          <a:lstStyle/>
          <a:p>
            <a:r>
              <a:rPr lang="fr-FR" dirty="0"/>
              <a:t>Innover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2606" y="105491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i="1" dirty="0"/>
              <a:t> </a:t>
            </a:r>
            <a:r>
              <a:rPr lang="fr-FR" b="1" i="1" u="sng" dirty="0"/>
              <a:t>Soutien à l’innovation sociale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s’agit dans ce cadre de permettre à la fois la reconnaissance des spécificités de l’innovation sociale et d’en permettre l’instruction en lien avec les aides classique de soutien aux autres formes d’innovations.</a:t>
            </a:r>
          </a:p>
          <a:p>
            <a:pPr marL="0" indent="0" algn="ctr">
              <a:buNone/>
            </a:pPr>
            <a:r>
              <a:rPr lang="fr-FR" sz="2400" b="1" i="1" dirty="0">
                <a:solidFill>
                  <a:schemeClr val="accent6">
                    <a:lumMod val="50000"/>
                  </a:schemeClr>
                </a:solidFill>
              </a:rPr>
              <a:t>Mots clés : expérimenter, progrès social, partenariat, territoire</a:t>
            </a:r>
          </a:p>
          <a:p>
            <a:pPr marL="0" indent="0" algn="ctr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60B3-672E-EB47-85D7-7F03C99BA690}" type="slidenum">
              <a:rPr lang="fr-FR" smtClean="0"/>
              <a:t>9</a:t>
            </a:fld>
            <a:endParaRPr lang="fr-FR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1058863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589" y="5631410"/>
            <a:ext cx="1716182" cy="7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7073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6453</TotalTime>
  <Words>558</Words>
  <Application>Microsoft Office PowerPoint</Application>
  <PresentationFormat>Affichage à l'écran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Ancrer durablement  les différentes formes  d’Economie Sociale et Solidaire  sur le territoire régional</vt:lpstr>
      <vt:lpstr>Le socle législatif </vt:lpstr>
      <vt:lpstr>Une politique régionale co-construite</vt:lpstr>
      <vt:lpstr>Les modalités de partenariat avec la CRESS </vt:lpstr>
      <vt:lpstr>L’organisation de la Région Nouvelle-Aquitaine </vt:lpstr>
      <vt:lpstr>La politique régionale</vt:lpstr>
      <vt:lpstr>Entreprendre</vt:lpstr>
      <vt:lpstr>Coopérer</vt:lpstr>
      <vt:lpstr>Innover</vt:lpstr>
    </vt:vector>
  </TitlesOfParts>
  <Company>Université de la Rochelle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Gérard Blanchard</dc:creator>
  <cp:lastModifiedBy>Karl Courgnaud</cp:lastModifiedBy>
  <cp:revision>156</cp:revision>
  <dcterms:created xsi:type="dcterms:W3CDTF">2017-01-18T10:59:59Z</dcterms:created>
  <dcterms:modified xsi:type="dcterms:W3CDTF">2020-02-17T07:24:30Z</dcterms:modified>
</cp:coreProperties>
</file>